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Garamond"/>
      <p:regular r:id="rId25"/>
      <p:bold r:id="rId26"/>
      <p:italic r:id="rId27"/>
      <p:boldItalic r:id="rId28"/>
    </p:embeddedFont>
    <p:embeddedFont>
      <p:font typeface="Questrial"/>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2D20328-4AC9-4233-BE9D-8C56AEB29767}">
  <a:tblStyle styleId="{92D20328-4AC9-4233-BE9D-8C56AEB297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aramond-bold.fntdata"/><Relationship Id="rId25" Type="http://schemas.openxmlformats.org/officeDocument/2006/relationships/font" Target="fonts/Garamond-regular.fntdata"/><Relationship Id="rId28" Type="http://schemas.openxmlformats.org/officeDocument/2006/relationships/font" Target="fonts/Garamond-boldItalic.fntdata"/><Relationship Id="rId27" Type="http://schemas.openxmlformats.org/officeDocument/2006/relationships/font" Target="fonts/Garamon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estrial-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2379f22b59_0_0: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t>Hello everyone. My name is Godfred and today, I’m here to talk about SmartSurv, which is a proof-of-concept for a 3D Convolutional Neural Network that recognizes actions in video surveillance.</a:t>
            </a:r>
            <a:endParaRPr sz="1000"/>
          </a:p>
          <a:p>
            <a:pPr indent="0" lvl="0" marL="0" rtl="0" algn="l">
              <a:spcBef>
                <a:spcPts val="0"/>
              </a:spcBef>
              <a:spcAft>
                <a:spcPts val="0"/>
              </a:spcAft>
              <a:buNone/>
            </a:pPr>
            <a:r>
              <a:rPr lang="en" sz="1000"/>
              <a:t>So, what was the motivation for this project? </a:t>
            </a:r>
            <a:endParaRPr sz="1000"/>
          </a:p>
          <a:p>
            <a:pPr indent="0" lvl="0" marL="0" marR="0" rtl="0" algn="l">
              <a:spcBef>
                <a:spcPts val="0"/>
              </a:spcBef>
              <a:spcAft>
                <a:spcPts val="0"/>
              </a:spcAft>
              <a:buNone/>
            </a:pPr>
            <a:r>
              <a:t/>
            </a:r>
            <a:endParaRPr sz="1000"/>
          </a:p>
        </p:txBody>
      </p:sp>
      <p:sp>
        <p:nvSpPr>
          <p:cNvPr id="61" name="Google Shape;61;g2379f22b59_0_0: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Times New Roman"/>
              <a:ea typeface="Times New Roman"/>
              <a:cs typeface="Times New Roman"/>
              <a:sym typeface="Times New Roman"/>
            </a:endParaRPr>
          </a:p>
        </p:txBody>
      </p:sp>
      <p:sp>
        <p:nvSpPr>
          <p:cNvPr id="62" name="Google Shape;62;g2379f22b59_0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379f22b59_0_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379f22b59_0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2379f22b59_0_1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379f22b59_0_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2379f22b59_0_1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379f22b59_0_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2379f22b59_0_15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379f22b59_0_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2379f22b5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379f22b5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training &amp; validation losses both follow generally-expected trends, with the train loss being quite lower than the val loss.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2379f22b5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379f22b5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accuracy results shows a 100% for train and only about 87 to 90 for validation, which suggests slight overfitting. But accuracy alone doesn’t tell the whole story here.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2379f22b59_0_1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 the model was tested on unseen data and it gave about 87.5% accuracy performance. But a further scrutiny of other performance metric results show that the model actually achieves 100% recall for our target class, which implies that all box/fight incidents will be detected and so the model serves its purpose. 88% precision implies there will be a few false alerts of fights / box but future model improvement methods will focus on that.</a:t>
            </a:r>
            <a:endParaRPr sz="1000"/>
          </a:p>
        </p:txBody>
      </p:sp>
      <p:sp>
        <p:nvSpPr>
          <p:cNvPr id="241" name="Google Shape;241;g2379f22b59_0_1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251b025af6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 the model was tested on unseen data and it gave about 87.5% accuracy performance. But a further scrutiny of other performance metric results show that the model actually achieves 100% recall for our target class, which implies that all box/fight incidents will be detected and so the model serves its purpose. 88% precision implies there will be a few false alerts of fights / box but future model improvement methods will focus on that.</a:t>
            </a:r>
            <a:endParaRPr sz="1000"/>
          </a:p>
        </p:txBody>
      </p:sp>
      <p:sp>
        <p:nvSpPr>
          <p:cNvPr id="249" name="Google Shape;249;g251b025af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2379f22b59_0_23: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t>Self-driving cars, where the system has to be able to recognize the actions of pedestrians, crossing the road. Or in the case of autonomous excavators, which is my PhD research area, where the task is usually for the autonomous excavator to recognize and understand the actions of other autonomous equipment within the excavation area. </a:t>
            </a:r>
            <a:endParaRPr sz="1000"/>
          </a:p>
          <a:p>
            <a:pPr indent="0" lvl="0" marL="0" marR="0" rtl="0" algn="l">
              <a:spcBef>
                <a:spcPts val="0"/>
              </a:spcBef>
              <a:spcAft>
                <a:spcPts val="0"/>
              </a:spcAft>
              <a:buNone/>
            </a:pPr>
            <a:r>
              <a:rPr lang="en" sz="1000"/>
              <a:t>Other application areas include CBVS engines like youtube and generally, for MANY (not any) problems involving videos or images, the method could be tweaked to solve the problem. </a:t>
            </a:r>
            <a:endParaRPr sz="1000"/>
          </a:p>
        </p:txBody>
      </p:sp>
      <p:sp>
        <p:nvSpPr>
          <p:cNvPr id="255" name="Google Shape;255;g2379f22b59_0_23: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Times New Roman"/>
              <a:ea typeface="Times New Roman"/>
              <a:cs typeface="Times New Roman"/>
              <a:sym typeface="Times New Roman"/>
            </a:endParaRPr>
          </a:p>
        </p:txBody>
      </p:sp>
      <p:sp>
        <p:nvSpPr>
          <p:cNvPr id="256" name="Google Shape;256;g2379f22b59_0_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2379f22b59_0_18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263" name="Google Shape;263;g2379f22b59_0_186: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 sz="1200" strike="noStrike">
                <a:solidFill>
                  <a:srgbClr val="000000"/>
                </a:solidFill>
                <a:latin typeface="Calibri"/>
                <a:ea typeface="Calibri"/>
                <a:cs typeface="Calibri"/>
                <a:sym typeface="Calibri"/>
              </a:rPr>
              <a:t>‹#›</a:t>
            </a:fld>
            <a:endParaRPr b="0" sz="1400" strike="noStrike">
              <a:solidFill>
                <a:srgbClr val="000000"/>
              </a:solidFill>
              <a:latin typeface="Times New Roman"/>
              <a:ea typeface="Times New Roman"/>
              <a:cs typeface="Times New Roman"/>
              <a:sym typeface="Times New Roman"/>
            </a:endParaRPr>
          </a:p>
        </p:txBody>
      </p:sp>
      <p:sp>
        <p:nvSpPr>
          <p:cNvPr id="264" name="Google Shape;264;g2379f22b59_0_1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2379f22b59_0_14: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t>Now, CCTV operators have really got their work cut out for them. On a typical day, they have to monitor 16 to 64 cameras at the same time for 8 hours and not a miss a thing.</a:t>
            </a:r>
            <a:endParaRPr sz="1000"/>
          </a:p>
          <a:p>
            <a:pPr indent="0" lvl="0" marL="0" marR="0" rtl="0" algn="l">
              <a:spcBef>
                <a:spcPts val="0"/>
              </a:spcBef>
              <a:spcAft>
                <a:spcPts val="0"/>
              </a:spcAft>
              <a:buNone/>
            </a:pPr>
            <a:r>
              <a:rPr lang="en" sz="1000"/>
              <a:t>There’s been some research into this and the results revealed that it’s actually impossible for humans to maintain any good level attention after focusing on a screen for 20+ minutes.</a:t>
            </a:r>
            <a:endParaRPr sz="1000"/>
          </a:p>
          <a:p>
            <a:pPr indent="0" lvl="0" marL="0" marR="0" rtl="0" algn="l">
              <a:spcBef>
                <a:spcPts val="0"/>
              </a:spcBef>
              <a:spcAft>
                <a:spcPts val="0"/>
              </a:spcAft>
              <a:buNone/>
            </a:pPr>
            <a:r>
              <a:rPr lang="en" sz="1000"/>
              <a:t>Also, some CCTVs are not monitored. All these suggest that a lot of things, in some cases, bad things could go unnoticed.</a:t>
            </a:r>
            <a:endParaRPr sz="1000"/>
          </a:p>
          <a:p>
            <a:pPr indent="0" lvl="0" marL="0" marR="0" rtl="0" algn="l">
              <a:spcBef>
                <a:spcPts val="0"/>
              </a:spcBef>
              <a:spcAft>
                <a:spcPts val="0"/>
              </a:spcAft>
              <a:buNone/>
            </a:pPr>
            <a:r>
              <a:t/>
            </a:r>
            <a:endParaRPr sz="1000"/>
          </a:p>
          <a:p>
            <a:pPr indent="0" lvl="0" marL="0" marR="0" rtl="0" algn="l">
              <a:spcBef>
                <a:spcPts val="0"/>
              </a:spcBef>
              <a:spcAft>
                <a:spcPts val="0"/>
              </a:spcAft>
              <a:buNone/>
            </a:pPr>
            <a:r>
              <a:rPr lang="en" sz="1000"/>
              <a:t>But what if, what if there was an intelligent system that is able to monitor activities on all 64 screens and alerts operators / authorities in charge when any situation demands closer scrutiny</a:t>
            </a:r>
            <a:endParaRPr sz="1000"/>
          </a:p>
        </p:txBody>
      </p:sp>
      <p:sp>
        <p:nvSpPr>
          <p:cNvPr id="71" name="Google Shape;71;g2379f22b59_0_1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Times New Roman"/>
              <a:ea typeface="Times New Roman"/>
              <a:cs typeface="Times New Roman"/>
              <a:sym typeface="Times New Roman"/>
            </a:endParaRPr>
          </a:p>
        </p:txBody>
      </p:sp>
      <p:sp>
        <p:nvSpPr>
          <p:cNvPr id="72" name="Google Shape;72;g2379f22b59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251b025af6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 the model was tested on unseen data and it gave about 87.5% accuracy performance. But a further scrutiny of other performance metric results show that the model actually achieves 100% recall for our target class, which implies that all box/fight incidents will be detected and so the model serves its purpose. 88% precision implies there will be a few false alerts of fights / box but future model improvement methods will focus on that.</a:t>
            </a:r>
            <a:endParaRPr sz="1000"/>
          </a:p>
        </p:txBody>
      </p:sp>
      <p:sp>
        <p:nvSpPr>
          <p:cNvPr id="81" name="Google Shape;81;g251b025af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2379f22b59_0_3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t>To answer this question, let’s consider what comic books and videos have in common: They all tell a story using a sequence of images. So, by taking a few images from different time frames in the video and stacking them up, we can slide a 3D convolution filter along the video tensor to extract features which tell the story of the image sequence, rather than the story of individual images. .</a:t>
            </a:r>
            <a:endParaRPr b="0" i="0" sz="1000" u="none" cap="none" strike="noStrike">
              <a:solidFill>
                <a:srgbClr val="000000"/>
              </a:solidFill>
              <a:latin typeface="Arial"/>
              <a:ea typeface="Arial"/>
              <a:cs typeface="Arial"/>
              <a:sym typeface="Arial"/>
            </a:endParaRPr>
          </a:p>
        </p:txBody>
      </p:sp>
      <p:sp>
        <p:nvSpPr>
          <p:cNvPr id="87" name="Google Shape;87;g2379f22b59_0_31: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Times New Roman"/>
              <a:ea typeface="Times New Roman"/>
              <a:cs typeface="Times New Roman"/>
              <a:sym typeface="Times New Roman"/>
            </a:endParaRPr>
          </a:p>
        </p:txBody>
      </p:sp>
      <p:sp>
        <p:nvSpPr>
          <p:cNvPr id="88" name="Google Shape;88;g2379f22b59_0_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2379f22b59_0_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This is a schematic of the model pipeline.. The original video is first reduced in size by about 6 to 8 fold in order to reduce the number of parameters we’ll have to train. Then by feeding it through 3D Convolutions, Maxpooling and Dense layers, we end up with 4 classes, one for each of our actions.  </a:t>
            </a:r>
            <a:endParaRPr sz="1000"/>
          </a:p>
        </p:txBody>
      </p:sp>
      <p:sp>
        <p:nvSpPr>
          <p:cNvPr id="96" name="Google Shape;96;g2379f22b59_0_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2379f22b59_0_75: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t>The dataset I used for this project was the KTH dataset, where I have 100 videos from each of 4 different action classes,</a:t>
            </a:r>
            <a:endParaRPr b="0" i="0" sz="1000" u="none" cap="none" strike="noStrike">
              <a:solidFill>
                <a:srgbClr val="000000"/>
              </a:solidFill>
              <a:latin typeface="Arial"/>
              <a:ea typeface="Arial"/>
              <a:cs typeface="Arial"/>
              <a:sym typeface="Arial"/>
            </a:endParaRPr>
          </a:p>
        </p:txBody>
      </p:sp>
      <p:sp>
        <p:nvSpPr>
          <p:cNvPr id="130" name="Google Shape;130;g2379f22b59_0_75: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Times New Roman"/>
              <a:ea typeface="Times New Roman"/>
              <a:cs typeface="Times New Roman"/>
              <a:sym typeface="Times New Roman"/>
            </a:endParaRPr>
          </a:p>
        </p:txBody>
      </p:sp>
      <p:sp>
        <p:nvSpPr>
          <p:cNvPr id="131" name="Google Shape;131;g2379f22b59_0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2379f22b59_0_87: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t>So, these were some of the parameters I chose and on a P5000 GPU, it takes about 1 hour for the model to fully run.</a:t>
            </a:r>
            <a:endParaRPr b="0" i="0" sz="1000" u="none" cap="none" strike="noStrike">
              <a:solidFill>
                <a:srgbClr val="000000"/>
              </a:solidFill>
              <a:latin typeface="Arial"/>
              <a:ea typeface="Arial"/>
              <a:cs typeface="Arial"/>
              <a:sym typeface="Arial"/>
            </a:endParaRPr>
          </a:p>
        </p:txBody>
      </p:sp>
      <p:sp>
        <p:nvSpPr>
          <p:cNvPr id="143" name="Google Shape;143;g2379f22b59_0_87: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Times New Roman"/>
              <a:ea typeface="Times New Roman"/>
              <a:cs typeface="Times New Roman"/>
              <a:sym typeface="Times New Roman"/>
            </a:endParaRPr>
          </a:p>
        </p:txBody>
      </p:sp>
      <p:sp>
        <p:nvSpPr>
          <p:cNvPr id="144" name="Google Shape;144;g2379f22b59_0_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2379f22b59_0_94: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51" name="Google Shape;151;g2379f22b59_0_94: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 sz="1200" strike="noStrike">
                <a:solidFill>
                  <a:srgbClr val="000000"/>
                </a:solidFill>
                <a:latin typeface="Calibri"/>
                <a:ea typeface="Calibri"/>
                <a:cs typeface="Calibri"/>
                <a:sym typeface="Calibri"/>
              </a:rPr>
              <a:t>‹#›</a:t>
            </a:fld>
            <a:endParaRPr b="0" sz="1400" strike="noStrike">
              <a:solidFill>
                <a:srgbClr val="000000"/>
              </a:solidFill>
              <a:latin typeface="Times New Roman"/>
              <a:ea typeface="Times New Roman"/>
              <a:cs typeface="Times New Roman"/>
              <a:sym typeface="Times New Roman"/>
            </a:endParaRPr>
          </a:p>
        </p:txBody>
      </p:sp>
      <p:sp>
        <p:nvSpPr>
          <p:cNvPr id="152" name="Google Shape;152;g2379f22b59_0_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2379f22b59_0_10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379f22b59_0_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AND_BODY_1">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200"/>
            <a:ext cx="8229300" cy="8586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52" name="Google Shape;52;p13"/>
          <p:cNvSpPr txBox="1"/>
          <p:nvPr>
            <p:ph idx="1" type="subTitle"/>
          </p:nvPr>
        </p:nvSpPr>
        <p:spPr>
          <a:xfrm>
            <a:off x="0" y="551520"/>
            <a:ext cx="9143700" cy="4591500"/>
          </a:xfrm>
          <a:prstGeom prst="rect">
            <a:avLst/>
          </a:prstGeom>
          <a:noFill/>
          <a:ln>
            <a:noFill/>
          </a:ln>
        </p:spPr>
        <p:txBody>
          <a:bodyPr anchorCtr="0" anchor="ctr" bIns="91425" lIns="91425" spcFirstLastPara="1" rIns="91425" wrap="square" tIns="91425">
            <a:noAutofit/>
          </a:bodyPr>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228600" lvl="1" marL="6858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228600" lvl="2" marL="11430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228600" lvl="3" marL="1600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228600" lvl="4" marL="2057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228600" lvl="5" marL="2514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228600" lvl="6" marL="2971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228600" lvl="7" marL="3429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228600" lvl="8" marL="38862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AND_BODY_2">
    <p:spTree>
      <p:nvGrpSpPr>
        <p:cNvPr id="53" name="Shape 53"/>
        <p:cNvGrpSpPr/>
        <p:nvPr/>
      </p:nvGrpSpPr>
      <p:grpSpPr>
        <a:xfrm>
          <a:off x="0" y="0"/>
          <a:ext cx="0" cy="0"/>
          <a:chOff x="0" y="0"/>
          <a:chExt cx="0" cy="0"/>
        </a:xfrm>
      </p:grpSpPr>
      <p:sp>
        <p:nvSpPr>
          <p:cNvPr id="54" name="Google Shape;54;p14"/>
          <p:cNvSpPr txBox="1"/>
          <p:nvPr>
            <p:ph type="title"/>
          </p:nvPr>
        </p:nvSpPr>
        <p:spPr>
          <a:xfrm>
            <a:off x="457200" y="205200"/>
            <a:ext cx="8229300" cy="8586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55" name="Google Shape;55;p14"/>
          <p:cNvSpPr txBox="1"/>
          <p:nvPr>
            <p:ph idx="1" type="subTitle"/>
          </p:nvPr>
        </p:nvSpPr>
        <p:spPr>
          <a:xfrm>
            <a:off x="0" y="551520"/>
            <a:ext cx="9143700" cy="4591500"/>
          </a:xfrm>
          <a:prstGeom prst="rect">
            <a:avLst/>
          </a:prstGeom>
          <a:noFill/>
          <a:ln>
            <a:noFill/>
          </a:ln>
        </p:spPr>
        <p:txBody>
          <a:bodyPr anchorCtr="0" anchor="ctr" bIns="91425" lIns="91425" spcFirstLastPara="1" rIns="91425" wrap="square" tIns="91425">
            <a:noAutofit/>
          </a:bodyPr>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228600" lvl="1" marL="6858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228600" lvl="2" marL="11430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228600" lvl="3" marL="1600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228600" lvl="4" marL="2057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228600" lvl="5" marL="2514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228600" lvl="6" marL="2971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228600" lvl="7" marL="3429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228600" lvl="8" marL="38862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AND_BODY_3">
    <p:spTree>
      <p:nvGrpSpPr>
        <p:cNvPr id="56" name="Shape 56"/>
        <p:cNvGrpSpPr/>
        <p:nvPr/>
      </p:nvGrpSpPr>
      <p:grpSpPr>
        <a:xfrm>
          <a:off x="0" y="0"/>
          <a:ext cx="0" cy="0"/>
          <a:chOff x="0" y="0"/>
          <a:chExt cx="0" cy="0"/>
        </a:xfrm>
      </p:grpSpPr>
      <p:sp>
        <p:nvSpPr>
          <p:cNvPr id="57" name="Google Shape;57;p15"/>
          <p:cNvSpPr txBox="1"/>
          <p:nvPr>
            <p:ph type="title"/>
          </p:nvPr>
        </p:nvSpPr>
        <p:spPr>
          <a:xfrm>
            <a:off x="457200" y="205200"/>
            <a:ext cx="8229240" cy="8586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2800"/>
              <a:buNone/>
              <a:defRPr sz="1800"/>
            </a:lvl2pPr>
            <a:lvl3pPr indent="0" lvl="2">
              <a:spcBef>
                <a:spcPts val="0"/>
              </a:spcBef>
              <a:spcAft>
                <a:spcPts val="0"/>
              </a:spcAft>
              <a:buSzPts val="2800"/>
              <a:buNone/>
              <a:defRPr sz="1800"/>
            </a:lvl3pPr>
            <a:lvl4pPr indent="0" lvl="3">
              <a:spcBef>
                <a:spcPts val="0"/>
              </a:spcBef>
              <a:spcAft>
                <a:spcPts val="0"/>
              </a:spcAft>
              <a:buSzPts val="2800"/>
              <a:buNone/>
              <a:defRPr sz="1800"/>
            </a:lvl4pPr>
            <a:lvl5pPr indent="0" lvl="4">
              <a:spcBef>
                <a:spcPts val="0"/>
              </a:spcBef>
              <a:spcAft>
                <a:spcPts val="0"/>
              </a:spcAft>
              <a:buSzPts val="2800"/>
              <a:buNone/>
              <a:defRPr sz="1800"/>
            </a:lvl5pPr>
            <a:lvl6pPr indent="0" lvl="5">
              <a:spcBef>
                <a:spcPts val="0"/>
              </a:spcBef>
              <a:spcAft>
                <a:spcPts val="0"/>
              </a:spcAft>
              <a:buSzPts val="2800"/>
              <a:buNone/>
              <a:defRPr sz="1800"/>
            </a:lvl6pPr>
            <a:lvl7pPr indent="0" lvl="6">
              <a:spcBef>
                <a:spcPts val="0"/>
              </a:spcBef>
              <a:spcAft>
                <a:spcPts val="0"/>
              </a:spcAft>
              <a:buSzPts val="2800"/>
              <a:buNone/>
              <a:defRPr sz="1800"/>
            </a:lvl7pPr>
            <a:lvl8pPr indent="0" lvl="7">
              <a:spcBef>
                <a:spcPts val="0"/>
              </a:spcBef>
              <a:spcAft>
                <a:spcPts val="0"/>
              </a:spcAft>
              <a:buSzPts val="2800"/>
              <a:buNone/>
              <a:defRPr sz="1800"/>
            </a:lvl8pPr>
            <a:lvl9pPr indent="0" lvl="8">
              <a:spcBef>
                <a:spcPts val="0"/>
              </a:spcBef>
              <a:spcAft>
                <a:spcPts val="0"/>
              </a:spcAft>
              <a:buSzPts val="2800"/>
              <a:buNone/>
              <a:defRPr sz="1800"/>
            </a:lvl9pPr>
          </a:lstStyle>
          <a:p/>
        </p:txBody>
      </p:sp>
      <p:sp>
        <p:nvSpPr>
          <p:cNvPr id="58" name="Google Shape;58;p15"/>
          <p:cNvSpPr txBox="1"/>
          <p:nvPr>
            <p:ph idx="1" type="subTitle"/>
          </p:nvPr>
        </p:nvSpPr>
        <p:spPr>
          <a:xfrm>
            <a:off x="0" y="551520"/>
            <a:ext cx="9143640" cy="4591440"/>
          </a:xfrm>
          <a:prstGeom prst="rect">
            <a:avLst/>
          </a:prstGeom>
          <a:noFill/>
          <a:ln>
            <a:noFill/>
          </a:ln>
        </p:spPr>
        <p:txBody>
          <a:bodyPr anchorCtr="0" anchor="ctr" bIns="91425" lIns="91425" spcFirstLastPara="1" rIns="91425" wrap="square" tIns="91425">
            <a:noAutofit/>
          </a:bodyPr>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228600" lvl="1" marL="6858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228600" lvl="2" marL="11430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228600" lvl="3" marL="1600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228600" lvl="4" marL="2057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228600" lvl="5" marL="2514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228600" lvl="6" marL="2971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228600" lvl="7" marL="3429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228600" lvl="8" marL="38862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1C458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gif"/><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7.gif"/><Relationship Id="rId4" Type="http://schemas.openxmlformats.org/officeDocument/2006/relationships/image" Target="../media/image38.gif"/><Relationship Id="rId5" Type="http://schemas.openxmlformats.org/officeDocument/2006/relationships/image" Target="../media/image35.gif"/><Relationship Id="rId6" Type="http://schemas.openxmlformats.org/officeDocument/2006/relationships/image" Target="../media/image3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6"/>
          <p:cNvSpPr txBox="1"/>
          <p:nvPr/>
        </p:nvSpPr>
        <p:spPr>
          <a:xfrm>
            <a:off x="1393750" y="2015348"/>
            <a:ext cx="5849400" cy="1589400"/>
          </a:xfrm>
          <a:prstGeom prst="rect">
            <a:avLst/>
          </a:prstGeom>
          <a:noFill/>
          <a:ln>
            <a:noFill/>
          </a:ln>
        </p:spPr>
        <p:txBody>
          <a:bodyPr anchorCtr="0" anchor="b" bIns="34200" lIns="68400" spcFirstLastPara="1" rIns="68400" wrap="square" tIns="34200">
            <a:noAutofit/>
          </a:bodyPr>
          <a:lstStyle/>
          <a:p>
            <a:pPr indent="0" lvl="0" marL="0" marR="0" rtl="0" algn="ctr">
              <a:lnSpc>
                <a:spcPct val="150000"/>
              </a:lnSpc>
              <a:spcBef>
                <a:spcPts val="0"/>
              </a:spcBef>
              <a:spcAft>
                <a:spcPts val="0"/>
              </a:spcAft>
              <a:buNone/>
            </a:pPr>
            <a:r>
              <a:rPr b="1" i="0" lang="en" sz="3200" u="none" cap="none" strike="noStrike">
                <a:solidFill>
                  <a:srgbClr val="FFFFFF"/>
                </a:solidFill>
                <a:latin typeface="Times New Roman"/>
                <a:ea typeface="Times New Roman"/>
                <a:cs typeface="Times New Roman"/>
                <a:sym typeface="Times New Roman"/>
              </a:rPr>
              <a:t>A 3D CNN that recognizes actions in video surveillance </a:t>
            </a:r>
            <a:endParaRPr b="0" i="0" sz="3200" u="none" cap="none" strike="noStrike">
              <a:solidFill>
                <a:srgbClr val="FFFFFF"/>
              </a:solidFill>
              <a:latin typeface="Arial"/>
              <a:ea typeface="Arial"/>
              <a:cs typeface="Arial"/>
              <a:sym typeface="Arial"/>
            </a:endParaRPr>
          </a:p>
        </p:txBody>
      </p:sp>
      <p:sp>
        <p:nvSpPr>
          <p:cNvPr id="65" name="Google Shape;65;p16"/>
          <p:cNvSpPr txBox="1"/>
          <p:nvPr/>
        </p:nvSpPr>
        <p:spPr>
          <a:xfrm>
            <a:off x="7885440" y="4412520"/>
            <a:ext cx="572760" cy="2736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Questrial"/>
                <a:ea typeface="Questrial"/>
                <a:cs typeface="Questrial"/>
                <a:sym typeface="Questrial"/>
              </a:rPr>
              <a:t>‹#›</a:t>
            </a:fld>
            <a:endParaRPr b="0" i="0" sz="1400" u="none" cap="none" strike="noStrike">
              <a:solidFill>
                <a:srgbClr val="000000"/>
              </a:solidFill>
              <a:latin typeface="Times New Roman"/>
              <a:ea typeface="Times New Roman"/>
              <a:cs typeface="Times New Roman"/>
              <a:sym typeface="Times New Roman"/>
            </a:endParaRPr>
          </a:p>
        </p:txBody>
      </p:sp>
      <p:sp>
        <p:nvSpPr>
          <p:cNvPr id="66" name="Google Shape;66;p16"/>
          <p:cNvSpPr/>
          <p:nvPr/>
        </p:nvSpPr>
        <p:spPr>
          <a:xfrm>
            <a:off x="1546560" y="2420640"/>
            <a:ext cx="1976400" cy="2764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p:nvPr/>
        </p:nvSpPr>
        <p:spPr>
          <a:xfrm>
            <a:off x="3037084" y="4248000"/>
            <a:ext cx="2835316" cy="438120"/>
          </a:xfrm>
          <a:prstGeom prst="rect">
            <a:avLst/>
          </a:prstGeom>
          <a:solidFill>
            <a:schemeClr val="lt2"/>
          </a:solidFill>
          <a:ln>
            <a:noFill/>
          </a:ln>
          <a:effectLst>
            <a:outerShdw blurRad="44450" algn="ctr" dir="5400000" dist="27939">
              <a:srgbClr val="000000">
                <a:alpha val="31764"/>
              </a:srgbClr>
            </a:outerShdw>
          </a:effectLst>
        </p:spPr>
        <p:txBody>
          <a:bodyPr anchorCtr="0" anchor="t" bIns="34200" lIns="68400" spcFirstLastPara="1" rIns="68400" wrap="square" tIns="34200">
            <a:noAutofit/>
          </a:bodyPr>
          <a:lstStyle/>
          <a:p>
            <a:pPr indent="0" lvl="0" marL="0" marR="0" rtl="0" algn="ctr">
              <a:lnSpc>
                <a:spcPct val="100000"/>
              </a:lnSpc>
              <a:spcBef>
                <a:spcPts val="0"/>
              </a:spcBef>
              <a:spcAft>
                <a:spcPts val="0"/>
              </a:spcAft>
              <a:buNone/>
            </a:pPr>
            <a:r>
              <a:rPr b="0" i="0" lang="en" sz="2400" u="none" cap="none" strike="noStrike">
                <a:solidFill>
                  <a:srgbClr val="000000"/>
                </a:solidFill>
                <a:latin typeface="Garamond"/>
                <a:ea typeface="Garamond"/>
                <a:cs typeface="Garamond"/>
                <a:sym typeface="Garamond"/>
              </a:rPr>
              <a:t>Godfred S. Gyimah</a:t>
            </a:r>
            <a:endParaRPr b="0" i="0" sz="1800" u="none" cap="none" strike="noStrike">
              <a:solidFill>
                <a:srgbClr val="000000"/>
              </a:solidFill>
              <a:latin typeface="Arial"/>
              <a:ea typeface="Arial"/>
              <a:cs typeface="Arial"/>
              <a:sym typeface="Arial"/>
            </a:endParaRPr>
          </a:p>
        </p:txBody>
      </p:sp>
      <p:sp>
        <p:nvSpPr>
          <p:cNvPr id="68" name="Google Shape;68;p16"/>
          <p:cNvSpPr txBox="1"/>
          <p:nvPr/>
        </p:nvSpPr>
        <p:spPr>
          <a:xfrm>
            <a:off x="2561773" y="1065497"/>
            <a:ext cx="3513222" cy="755871"/>
          </a:xfrm>
          <a:prstGeom prst="rect">
            <a:avLst/>
          </a:prstGeom>
          <a:noFill/>
          <a:ln>
            <a:noFill/>
          </a:ln>
        </p:spPr>
        <p:txBody>
          <a:bodyPr anchorCtr="0" anchor="b" bIns="34200" lIns="68400" spcFirstLastPara="1" rIns="68400" wrap="square" tIns="34200">
            <a:noAutofit/>
          </a:bodyPr>
          <a:lstStyle/>
          <a:p>
            <a:pPr indent="0" lvl="0" marL="0" marR="0" rtl="0" algn="ctr">
              <a:lnSpc>
                <a:spcPct val="150000"/>
              </a:lnSpc>
              <a:spcBef>
                <a:spcPts val="0"/>
              </a:spcBef>
              <a:spcAft>
                <a:spcPts val="0"/>
              </a:spcAft>
              <a:buNone/>
            </a:pPr>
            <a:r>
              <a:rPr b="1" i="0" lang="en" sz="3600" u="none" cap="none" strike="noStrike">
                <a:solidFill>
                  <a:srgbClr val="F3F3F3"/>
                </a:solidFill>
                <a:latin typeface="Times New Roman"/>
                <a:ea typeface="Times New Roman"/>
                <a:cs typeface="Times New Roman"/>
                <a:sym typeface="Times New Roman"/>
              </a:rPr>
              <a:t>SMARTSURV : </a:t>
            </a:r>
            <a:endParaRPr b="0" i="0" sz="3600" u="none" cap="none" strike="noStrike">
              <a:solidFill>
                <a:srgbClr val="F3F3F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175" name="Shape 175"/>
        <p:cNvGrpSpPr/>
        <p:nvPr/>
      </p:nvGrpSpPr>
      <p:grpSpPr>
        <a:xfrm>
          <a:off x="0" y="0"/>
          <a:ext cx="0" cy="0"/>
          <a:chOff x="0" y="0"/>
          <a:chExt cx="0" cy="0"/>
        </a:xfrm>
      </p:grpSpPr>
      <p:sp>
        <p:nvSpPr>
          <p:cNvPr id="176" name="Google Shape;176;p25"/>
          <p:cNvSpPr/>
          <p:nvPr/>
        </p:nvSpPr>
        <p:spPr>
          <a:xfrm>
            <a:off x="198966" y="0"/>
            <a:ext cx="8542865" cy="3556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200" strike="noStrike">
                <a:latin typeface="Times New Roman"/>
                <a:ea typeface="Times New Roman"/>
                <a:cs typeface="Times New Roman"/>
                <a:sym typeface="Times New Roman"/>
              </a:rPr>
              <a:t>RESULTS: </a:t>
            </a:r>
            <a:r>
              <a:rPr b="1" lang="en" sz="2200">
                <a:latin typeface="Times New Roman"/>
                <a:ea typeface="Times New Roman"/>
                <a:cs typeface="Times New Roman"/>
                <a:sym typeface="Times New Roman"/>
              </a:rPr>
              <a:t>3D</a:t>
            </a:r>
            <a:r>
              <a:rPr b="1" lang="en" sz="2200" strike="noStrike">
                <a:latin typeface="Times New Roman"/>
                <a:ea typeface="Times New Roman"/>
                <a:cs typeface="Times New Roman"/>
                <a:sym typeface="Times New Roman"/>
              </a:rPr>
              <a:t> MAXPOOLING STA</a:t>
            </a:r>
            <a:r>
              <a:rPr b="1" lang="en" sz="2200">
                <a:latin typeface="Times New Roman"/>
                <a:ea typeface="Times New Roman"/>
                <a:cs typeface="Times New Roman"/>
                <a:sym typeface="Times New Roman"/>
              </a:rPr>
              <a:t>GE</a:t>
            </a:r>
            <a:endParaRPr b="1" sz="2200" strike="noStrike"/>
          </a:p>
        </p:txBody>
      </p:sp>
      <p:sp>
        <p:nvSpPr>
          <p:cNvPr id="177" name="Google Shape;177;p25"/>
          <p:cNvSpPr/>
          <p:nvPr/>
        </p:nvSpPr>
        <p:spPr>
          <a:xfrm>
            <a:off x="198965" y="355600"/>
            <a:ext cx="8542865" cy="3556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200" strike="noStrike">
                <a:latin typeface="Times New Roman"/>
                <a:ea typeface="Times New Roman"/>
                <a:cs typeface="Times New Roman"/>
                <a:sym typeface="Times New Roman"/>
              </a:rPr>
              <a:t>Feature maps from 5 seconds of a ‘walking’ class action</a:t>
            </a:r>
            <a:endParaRPr b="1" sz="2200" strike="noStrike"/>
          </a:p>
        </p:txBody>
      </p:sp>
      <p:pic>
        <p:nvPicPr>
          <p:cNvPr id="178" name="Google Shape;178;p25"/>
          <p:cNvPicPr preferRelativeResize="0"/>
          <p:nvPr/>
        </p:nvPicPr>
        <p:blipFill rotWithShape="1">
          <a:blip r:embed="rId3">
            <a:alphaModFix/>
          </a:blip>
          <a:srcRect b="0" l="0" r="0" t="0"/>
          <a:stretch/>
        </p:blipFill>
        <p:spPr>
          <a:xfrm>
            <a:off x="6513437" y="2878137"/>
            <a:ext cx="2075146" cy="2064532"/>
          </a:xfrm>
          <a:prstGeom prst="rect">
            <a:avLst/>
          </a:prstGeom>
          <a:noFill/>
          <a:ln>
            <a:noFill/>
          </a:ln>
        </p:spPr>
      </p:pic>
      <p:pic>
        <p:nvPicPr>
          <p:cNvPr id="179" name="Google Shape;179;p25"/>
          <p:cNvPicPr preferRelativeResize="0"/>
          <p:nvPr/>
        </p:nvPicPr>
        <p:blipFill rotWithShape="1">
          <a:blip r:embed="rId4">
            <a:alphaModFix/>
          </a:blip>
          <a:srcRect b="0" l="0" r="0" t="0"/>
          <a:stretch/>
        </p:blipFill>
        <p:spPr>
          <a:xfrm>
            <a:off x="3384546" y="2935705"/>
            <a:ext cx="2113695" cy="2097721"/>
          </a:xfrm>
          <a:prstGeom prst="rect">
            <a:avLst/>
          </a:prstGeom>
          <a:noFill/>
          <a:ln>
            <a:noFill/>
          </a:ln>
        </p:spPr>
      </p:pic>
      <p:pic>
        <p:nvPicPr>
          <p:cNvPr id="180" name="Google Shape;180;p25"/>
          <p:cNvPicPr preferRelativeResize="0"/>
          <p:nvPr/>
        </p:nvPicPr>
        <p:blipFill rotWithShape="1">
          <a:blip r:embed="rId5">
            <a:alphaModFix/>
          </a:blip>
          <a:srcRect b="0" l="0" r="0" t="0"/>
          <a:stretch/>
        </p:blipFill>
        <p:spPr>
          <a:xfrm>
            <a:off x="539837" y="2952751"/>
            <a:ext cx="2184673" cy="2097721"/>
          </a:xfrm>
          <a:prstGeom prst="rect">
            <a:avLst/>
          </a:prstGeom>
          <a:noFill/>
          <a:ln>
            <a:noFill/>
          </a:ln>
        </p:spPr>
      </p:pic>
      <p:pic>
        <p:nvPicPr>
          <p:cNvPr id="181" name="Google Shape;181;p25"/>
          <p:cNvPicPr preferRelativeResize="0"/>
          <p:nvPr/>
        </p:nvPicPr>
        <p:blipFill rotWithShape="1">
          <a:blip r:embed="rId6">
            <a:alphaModFix/>
          </a:blip>
          <a:srcRect b="0" l="0" r="0" t="0"/>
          <a:stretch/>
        </p:blipFill>
        <p:spPr>
          <a:xfrm>
            <a:off x="5193632" y="775174"/>
            <a:ext cx="2076450" cy="2038988"/>
          </a:xfrm>
          <a:prstGeom prst="rect">
            <a:avLst/>
          </a:prstGeom>
          <a:noFill/>
          <a:ln>
            <a:noFill/>
          </a:ln>
        </p:spPr>
      </p:pic>
      <p:pic>
        <p:nvPicPr>
          <p:cNvPr id="182" name="Google Shape;182;p25"/>
          <p:cNvPicPr preferRelativeResize="0"/>
          <p:nvPr/>
        </p:nvPicPr>
        <p:blipFill rotWithShape="1">
          <a:blip r:embed="rId7">
            <a:alphaModFix/>
          </a:blip>
          <a:srcRect b="0" l="0" r="0" t="0"/>
          <a:stretch/>
        </p:blipFill>
        <p:spPr>
          <a:xfrm>
            <a:off x="1725278" y="757238"/>
            <a:ext cx="2216125" cy="2149475"/>
          </a:xfrm>
          <a:prstGeom prst="rect">
            <a:avLst/>
          </a:prstGeom>
          <a:noFill/>
          <a:ln>
            <a:noFill/>
          </a:ln>
        </p:spPr>
      </p:pic>
      <p:sp>
        <p:nvSpPr>
          <p:cNvPr id="183" name="Google Shape;183;p25"/>
          <p:cNvSpPr txBox="1"/>
          <p:nvPr/>
        </p:nvSpPr>
        <p:spPr>
          <a:xfrm>
            <a:off x="1244015" y="1530617"/>
            <a:ext cx="4812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(i)</a:t>
            </a:r>
            <a:endParaRPr/>
          </a:p>
        </p:txBody>
      </p:sp>
      <p:sp>
        <p:nvSpPr>
          <p:cNvPr id="184" name="Google Shape;184;p25"/>
          <p:cNvSpPr txBox="1"/>
          <p:nvPr/>
        </p:nvSpPr>
        <p:spPr>
          <a:xfrm>
            <a:off x="4746156" y="1530617"/>
            <a:ext cx="4812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(ii)</a:t>
            </a:r>
            <a:endParaRPr/>
          </a:p>
        </p:txBody>
      </p:sp>
      <p:sp>
        <p:nvSpPr>
          <p:cNvPr id="185" name="Google Shape;185;p25"/>
          <p:cNvSpPr txBox="1"/>
          <p:nvPr/>
        </p:nvSpPr>
        <p:spPr>
          <a:xfrm>
            <a:off x="31863" y="3799899"/>
            <a:ext cx="5079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(iii)</a:t>
            </a:r>
            <a:endParaRPr/>
          </a:p>
        </p:txBody>
      </p:sp>
      <p:sp>
        <p:nvSpPr>
          <p:cNvPr id="186" name="Google Shape;186;p25"/>
          <p:cNvSpPr txBox="1"/>
          <p:nvPr/>
        </p:nvSpPr>
        <p:spPr>
          <a:xfrm>
            <a:off x="2991853" y="3733757"/>
            <a:ext cx="5374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(iv)</a:t>
            </a:r>
            <a:endParaRPr/>
          </a:p>
        </p:txBody>
      </p:sp>
      <p:sp>
        <p:nvSpPr>
          <p:cNvPr id="187" name="Google Shape;187;p25"/>
          <p:cNvSpPr txBox="1"/>
          <p:nvPr/>
        </p:nvSpPr>
        <p:spPr>
          <a:xfrm>
            <a:off x="6032926" y="3725737"/>
            <a:ext cx="4812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(v)</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191" name="Shape 191"/>
        <p:cNvGrpSpPr/>
        <p:nvPr/>
      </p:nvGrpSpPr>
      <p:grpSpPr>
        <a:xfrm>
          <a:off x="0" y="0"/>
          <a:ext cx="0" cy="0"/>
          <a:chOff x="0" y="0"/>
          <a:chExt cx="0" cy="0"/>
        </a:xfrm>
      </p:grpSpPr>
      <p:sp>
        <p:nvSpPr>
          <p:cNvPr id="192" name="Google Shape;192;p26"/>
          <p:cNvSpPr txBox="1"/>
          <p:nvPr/>
        </p:nvSpPr>
        <p:spPr>
          <a:xfrm>
            <a:off x="0" y="1622979"/>
            <a:ext cx="164113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chemeClr val="dk1"/>
                </a:solidFill>
              </a:rPr>
              <a:t>Boxing / Fighting</a:t>
            </a:r>
            <a:endParaRPr b="1"/>
          </a:p>
        </p:txBody>
      </p:sp>
      <p:sp>
        <p:nvSpPr>
          <p:cNvPr id="193" name="Google Shape;193;p26"/>
          <p:cNvSpPr txBox="1"/>
          <p:nvPr/>
        </p:nvSpPr>
        <p:spPr>
          <a:xfrm>
            <a:off x="391125" y="4021975"/>
            <a:ext cx="1159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chemeClr val="dk1"/>
                </a:solidFill>
              </a:rPr>
              <a:t>Running</a:t>
            </a:r>
            <a:endParaRPr b="1"/>
          </a:p>
        </p:txBody>
      </p:sp>
      <p:sp>
        <p:nvSpPr>
          <p:cNvPr id="194" name="Google Shape;194;p26"/>
          <p:cNvSpPr txBox="1"/>
          <p:nvPr/>
        </p:nvSpPr>
        <p:spPr>
          <a:xfrm>
            <a:off x="8029129" y="1756399"/>
            <a:ext cx="858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chemeClr val="dk1"/>
                </a:solidFill>
              </a:rPr>
              <a:t>Walking</a:t>
            </a:r>
            <a:endParaRPr b="1"/>
          </a:p>
        </p:txBody>
      </p:sp>
      <p:sp>
        <p:nvSpPr>
          <p:cNvPr id="195" name="Google Shape;195;p26"/>
          <p:cNvSpPr txBox="1"/>
          <p:nvPr/>
        </p:nvSpPr>
        <p:spPr>
          <a:xfrm>
            <a:off x="8029429" y="3824529"/>
            <a:ext cx="8583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chemeClr val="dk1"/>
                </a:solidFill>
              </a:rPr>
              <a:t>Waving</a:t>
            </a:r>
            <a:endParaRPr b="1"/>
          </a:p>
        </p:txBody>
      </p:sp>
      <p:sp>
        <p:nvSpPr>
          <p:cNvPr id="196" name="Google Shape;196;p26"/>
          <p:cNvSpPr/>
          <p:nvPr/>
        </p:nvSpPr>
        <p:spPr>
          <a:xfrm>
            <a:off x="198966" y="0"/>
            <a:ext cx="8542865" cy="3556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200" strike="noStrike">
                <a:latin typeface="Times New Roman"/>
                <a:ea typeface="Times New Roman"/>
                <a:cs typeface="Times New Roman"/>
                <a:sym typeface="Times New Roman"/>
              </a:rPr>
              <a:t>RESULTS: </a:t>
            </a:r>
            <a:r>
              <a:rPr b="1" lang="en" sz="2200">
                <a:latin typeface="Times New Roman"/>
                <a:ea typeface="Times New Roman"/>
                <a:cs typeface="Times New Roman"/>
                <a:sym typeface="Times New Roman"/>
              </a:rPr>
              <a:t>3D</a:t>
            </a:r>
            <a:r>
              <a:rPr b="1" lang="en" sz="2200" strike="noStrike">
                <a:latin typeface="Times New Roman"/>
                <a:ea typeface="Times New Roman"/>
                <a:cs typeface="Times New Roman"/>
                <a:sym typeface="Times New Roman"/>
              </a:rPr>
              <a:t> MAXPOOLING STAGE</a:t>
            </a:r>
            <a:endParaRPr b="0" sz="2200" strike="noStrike">
              <a:latin typeface="Arial"/>
              <a:ea typeface="Arial"/>
              <a:cs typeface="Arial"/>
              <a:sym typeface="Arial"/>
            </a:endParaRPr>
          </a:p>
        </p:txBody>
      </p:sp>
      <p:sp>
        <p:nvSpPr>
          <p:cNvPr id="197" name="Google Shape;197;p26"/>
          <p:cNvSpPr/>
          <p:nvPr/>
        </p:nvSpPr>
        <p:spPr>
          <a:xfrm>
            <a:off x="198965" y="355600"/>
            <a:ext cx="8542865" cy="3556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200" strike="noStrike">
                <a:solidFill>
                  <a:schemeClr val="dk1"/>
                </a:solidFill>
                <a:latin typeface="Times New Roman"/>
                <a:ea typeface="Times New Roman"/>
                <a:cs typeface="Times New Roman"/>
                <a:sym typeface="Times New Roman"/>
              </a:rPr>
              <a:t>Feature maps for sample 3-D Maxpool filters</a:t>
            </a:r>
            <a:endParaRPr b="0" sz="2200" strike="noStrike">
              <a:solidFill>
                <a:schemeClr val="dk1"/>
              </a:solidFill>
              <a:latin typeface="Arial"/>
              <a:ea typeface="Arial"/>
              <a:cs typeface="Arial"/>
              <a:sym typeface="Arial"/>
            </a:endParaRPr>
          </a:p>
        </p:txBody>
      </p:sp>
      <p:pic>
        <p:nvPicPr>
          <p:cNvPr id="198" name="Google Shape;198;p26"/>
          <p:cNvPicPr preferRelativeResize="0"/>
          <p:nvPr/>
        </p:nvPicPr>
        <p:blipFill rotWithShape="1">
          <a:blip r:embed="rId3">
            <a:alphaModFix/>
          </a:blip>
          <a:srcRect b="0" l="0" r="0" t="0"/>
          <a:stretch/>
        </p:blipFill>
        <p:spPr>
          <a:xfrm>
            <a:off x="1641144" y="887633"/>
            <a:ext cx="2246100" cy="2128800"/>
          </a:xfrm>
          <a:prstGeom prst="rect">
            <a:avLst/>
          </a:prstGeom>
          <a:noFill/>
          <a:ln>
            <a:noFill/>
          </a:ln>
        </p:spPr>
      </p:pic>
      <p:pic>
        <p:nvPicPr>
          <p:cNvPr id="199" name="Google Shape;199;p26"/>
          <p:cNvPicPr preferRelativeResize="0"/>
          <p:nvPr/>
        </p:nvPicPr>
        <p:blipFill rotWithShape="1">
          <a:blip r:embed="rId4">
            <a:alphaModFix/>
          </a:blip>
          <a:srcRect b="0" l="0" r="0" t="0"/>
          <a:stretch/>
        </p:blipFill>
        <p:spPr>
          <a:xfrm>
            <a:off x="1654717" y="3192851"/>
            <a:ext cx="2219100" cy="1896600"/>
          </a:xfrm>
          <a:prstGeom prst="rect">
            <a:avLst/>
          </a:prstGeom>
          <a:noFill/>
          <a:ln>
            <a:noFill/>
          </a:ln>
        </p:spPr>
      </p:pic>
      <p:pic>
        <p:nvPicPr>
          <p:cNvPr id="200" name="Google Shape;200;p26"/>
          <p:cNvPicPr preferRelativeResize="0"/>
          <p:nvPr/>
        </p:nvPicPr>
        <p:blipFill rotWithShape="1">
          <a:blip r:embed="rId5">
            <a:alphaModFix/>
          </a:blip>
          <a:srcRect b="0" l="0" r="0" t="0"/>
          <a:stretch/>
        </p:blipFill>
        <p:spPr>
          <a:xfrm>
            <a:off x="5555941" y="845896"/>
            <a:ext cx="2301600" cy="2128800"/>
          </a:xfrm>
          <a:prstGeom prst="rect">
            <a:avLst/>
          </a:prstGeom>
          <a:noFill/>
          <a:ln>
            <a:noFill/>
          </a:ln>
        </p:spPr>
      </p:pic>
      <p:pic>
        <p:nvPicPr>
          <p:cNvPr id="201" name="Google Shape;201;p26"/>
          <p:cNvPicPr preferRelativeResize="0"/>
          <p:nvPr/>
        </p:nvPicPr>
        <p:blipFill rotWithShape="1">
          <a:blip r:embed="rId6">
            <a:alphaModFix/>
          </a:blip>
          <a:srcRect b="0" l="0" r="0" t="0"/>
          <a:stretch/>
        </p:blipFill>
        <p:spPr>
          <a:xfrm>
            <a:off x="5512779" y="3262399"/>
            <a:ext cx="2387958" cy="18269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05" name="Shape 205"/>
        <p:cNvGrpSpPr/>
        <p:nvPr/>
      </p:nvGrpSpPr>
      <p:grpSpPr>
        <a:xfrm>
          <a:off x="0" y="0"/>
          <a:ext cx="0" cy="0"/>
          <a:chOff x="0" y="0"/>
          <a:chExt cx="0" cy="0"/>
        </a:xfrm>
      </p:grpSpPr>
      <p:sp>
        <p:nvSpPr>
          <p:cNvPr id="206" name="Google Shape;206;p27"/>
          <p:cNvSpPr/>
          <p:nvPr/>
        </p:nvSpPr>
        <p:spPr>
          <a:xfrm>
            <a:off x="186266" y="43080"/>
            <a:ext cx="8542865" cy="325888"/>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200" strike="noStrike">
                <a:latin typeface="Times New Roman"/>
                <a:ea typeface="Times New Roman"/>
                <a:cs typeface="Times New Roman"/>
                <a:sym typeface="Times New Roman"/>
              </a:rPr>
              <a:t>RESULTS: 128-node DENSE LAYER</a:t>
            </a:r>
            <a:endParaRPr b="0" sz="2200" strike="noStrike">
              <a:latin typeface="Arial"/>
              <a:ea typeface="Arial"/>
              <a:cs typeface="Arial"/>
              <a:sym typeface="Arial"/>
            </a:endParaRPr>
          </a:p>
        </p:txBody>
      </p:sp>
      <p:sp>
        <p:nvSpPr>
          <p:cNvPr id="207" name="Google Shape;207;p27"/>
          <p:cNvSpPr txBox="1"/>
          <p:nvPr/>
        </p:nvSpPr>
        <p:spPr>
          <a:xfrm>
            <a:off x="1418128" y="637101"/>
            <a:ext cx="164113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chemeClr val="dk1"/>
                </a:solidFill>
              </a:rPr>
              <a:t>Boxing / Fighting</a:t>
            </a:r>
            <a:endParaRPr b="1"/>
          </a:p>
        </p:txBody>
      </p:sp>
      <p:sp>
        <p:nvSpPr>
          <p:cNvPr id="208" name="Google Shape;208;p27"/>
          <p:cNvSpPr txBox="1"/>
          <p:nvPr/>
        </p:nvSpPr>
        <p:spPr>
          <a:xfrm>
            <a:off x="1804748" y="2941475"/>
            <a:ext cx="10956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chemeClr val="dk1"/>
                </a:solidFill>
              </a:rPr>
              <a:t>Running</a:t>
            </a:r>
            <a:endParaRPr b="1"/>
          </a:p>
        </p:txBody>
      </p:sp>
      <p:sp>
        <p:nvSpPr>
          <p:cNvPr id="209" name="Google Shape;209;p27"/>
          <p:cNvSpPr txBox="1"/>
          <p:nvPr/>
        </p:nvSpPr>
        <p:spPr>
          <a:xfrm>
            <a:off x="6437296" y="499664"/>
            <a:ext cx="85902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chemeClr val="dk1"/>
                </a:solidFill>
              </a:rPr>
              <a:t>Walking</a:t>
            </a:r>
            <a:endParaRPr b="1"/>
          </a:p>
        </p:txBody>
      </p:sp>
      <p:sp>
        <p:nvSpPr>
          <p:cNvPr id="210" name="Google Shape;210;p27"/>
          <p:cNvSpPr txBox="1"/>
          <p:nvPr/>
        </p:nvSpPr>
        <p:spPr>
          <a:xfrm>
            <a:off x="6437296" y="2850341"/>
            <a:ext cx="85825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chemeClr val="dk1"/>
                </a:solidFill>
              </a:rPr>
              <a:t>Waving</a:t>
            </a:r>
            <a:endParaRPr b="1"/>
          </a:p>
        </p:txBody>
      </p:sp>
      <p:pic>
        <p:nvPicPr>
          <p:cNvPr id="211" name="Google Shape;211;p27"/>
          <p:cNvPicPr preferRelativeResize="0"/>
          <p:nvPr/>
        </p:nvPicPr>
        <p:blipFill rotWithShape="1">
          <a:blip r:embed="rId3">
            <a:alphaModFix/>
          </a:blip>
          <a:srcRect b="0" l="0" r="0" t="0"/>
          <a:stretch/>
        </p:blipFill>
        <p:spPr>
          <a:xfrm>
            <a:off x="423111" y="985838"/>
            <a:ext cx="3405162" cy="1804496"/>
          </a:xfrm>
          <a:prstGeom prst="rect">
            <a:avLst/>
          </a:prstGeom>
          <a:noFill/>
          <a:ln>
            <a:noFill/>
          </a:ln>
        </p:spPr>
      </p:pic>
      <p:pic>
        <p:nvPicPr>
          <p:cNvPr id="212" name="Google Shape;212;p27"/>
          <p:cNvPicPr preferRelativeResize="0"/>
          <p:nvPr/>
        </p:nvPicPr>
        <p:blipFill rotWithShape="1">
          <a:blip r:embed="rId4">
            <a:alphaModFix/>
          </a:blip>
          <a:srcRect b="0" l="0" r="0" t="0"/>
          <a:stretch/>
        </p:blipFill>
        <p:spPr>
          <a:xfrm>
            <a:off x="423111" y="3249245"/>
            <a:ext cx="3405162" cy="1806578"/>
          </a:xfrm>
          <a:prstGeom prst="rect">
            <a:avLst/>
          </a:prstGeom>
          <a:noFill/>
          <a:ln>
            <a:noFill/>
          </a:ln>
        </p:spPr>
      </p:pic>
      <p:pic>
        <p:nvPicPr>
          <p:cNvPr id="213" name="Google Shape;213;p27"/>
          <p:cNvPicPr preferRelativeResize="0"/>
          <p:nvPr/>
        </p:nvPicPr>
        <p:blipFill rotWithShape="1">
          <a:blip r:embed="rId5">
            <a:alphaModFix/>
          </a:blip>
          <a:srcRect b="0" l="0" r="0" t="0"/>
          <a:stretch/>
        </p:blipFill>
        <p:spPr>
          <a:xfrm>
            <a:off x="4903503" y="790989"/>
            <a:ext cx="3504342" cy="1936446"/>
          </a:xfrm>
          <a:prstGeom prst="rect">
            <a:avLst/>
          </a:prstGeom>
          <a:noFill/>
          <a:ln>
            <a:noFill/>
          </a:ln>
        </p:spPr>
      </p:pic>
      <p:pic>
        <p:nvPicPr>
          <p:cNvPr id="214" name="Google Shape;214;p27"/>
          <p:cNvPicPr preferRelativeResize="0"/>
          <p:nvPr/>
        </p:nvPicPr>
        <p:blipFill rotWithShape="1">
          <a:blip r:embed="rId6">
            <a:alphaModFix/>
          </a:blip>
          <a:srcRect b="0" l="0" r="0" t="0"/>
          <a:stretch/>
        </p:blipFill>
        <p:spPr>
          <a:xfrm>
            <a:off x="4903503" y="3168397"/>
            <a:ext cx="3504342" cy="1887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18" name="Shape 218"/>
        <p:cNvGrpSpPr/>
        <p:nvPr/>
      </p:nvGrpSpPr>
      <p:grpSpPr>
        <a:xfrm>
          <a:off x="0" y="0"/>
          <a:ext cx="0" cy="0"/>
          <a:chOff x="0" y="0"/>
          <a:chExt cx="0" cy="0"/>
        </a:xfrm>
      </p:grpSpPr>
      <p:sp>
        <p:nvSpPr>
          <p:cNvPr id="219" name="Google Shape;219;p28"/>
          <p:cNvSpPr/>
          <p:nvPr/>
        </p:nvSpPr>
        <p:spPr>
          <a:xfrm>
            <a:off x="186266" y="43080"/>
            <a:ext cx="8542865" cy="371351"/>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1800" strike="noStrike">
                <a:solidFill>
                  <a:srgbClr val="FFFFFF"/>
                </a:solidFill>
                <a:latin typeface="Times New Roman"/>
                <a:ea typeface="Times New Roman"/>
                <a:cs typeface="Times New Roman"/>
                <a:sym typeface="Times New Roman"/>
              </a:rPr>
              <a:t>RESULTS: 4-node DENSE LAYER</a:t>
            </a:r>
            <a:endParaRPr b="0" sz="1800" strike="noStrike">
              <a:solidFill>
                <a:srgbClr val="FFFFFF"/>
              </a:solidFill>
              <a:latin typeface="Arial"/>
              <a:ea typeface="Arial"/>
              <a:cs typeface="Arial"/>
              <a:sym typeface="Arial"/>
            </a:endParaRPr>
          </a:p>
        </p:txBody>
      </p:sp>
      <p:sp>
        <p:nvSpPr>
          <p:cNvPr id="220" name="Google Shape;220;p28"/>
          <p:cNvSpPr txBox="1"/>
          <p:nvPr/>
        </p:nvSpPr>
        <p:spPr>
          <a:xfrm>
            <a:off x="416031" y="421022"/>
            <a:ext cx="1641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rgbClr val="FFFFFF"/>
                </a:solidFill>
              </a:rPr>
              <a:t>Boxing / Fighting</a:t>
            </a:r>
            <a:endParaRPr b="1">
              <a:solidFill>
                <a:srgbClr val="FFFFFF"/>
              </a:solidFill>
            </a:endParaRPr>
          </a:p>
        </p:txBody>
      </p:sp>
      <p:sp>
        <p:nvSpPr>
          <p:cNvPr id="221" name="Google Shape;221;p28"/>
          <p:cNvSpPr txBox="1"/>
          <p:nvPr/>
        </p:nvSpPr>
        <p:spPr>
          <a:xfrm>
            <a:off x="3098275" y="421025"/>
            <a:ext cx="9237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rgbClr val="FFFFFF"/>
                </a:solidFill>
              </a:rPr>
              <a:t>Running</a:t>
            </a:r>
            <a:endParaRPr b="1">
              <a:solidFill>
                <a:srgbClr val="FFFFFF"/>
              </a:solidFill>
            </a:endParaRPr>
          </a:p>
        </p:txBody>
      </p:sp>
      <p:sp>
        <p:nvSpPr>
          <p:cNvPr id="222" name="Google Shape;222;p28"/>
          <p:cNvSpPr txBox="1"/>
          <p:nvPr/>
        </p:nvSpPr>
        <p:spPr>
          <a:xfrm>
            <a:off x="5363777" y="414422"/>
            <a:ext cx="858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rgbClr val="FFFFFF"/>
                </a:solidFill>
              </a:rPr>
              <a:t>Walking</a:t>
            </a:r>
            <a:endParaRPr b="1">
              <a:solidFill>
                <a:srgbClr val="FFFFFF"/>
              </a:solidFill>
            </a:endParaRPr>
          </a:p>
        </p:txBody>
      </p:sp>
      <p:sp>
        <p:nvSpPr>
          <p:cNvPr id="223" name="Google Shape;223;p28"/>
          <p:cNvSpPr txBox="1"/>
          <p:nvPr/>
        </p:nvSpPr>
        <p:spPr>
          <a:xfrm>
            <a:off x="7498365" y="414431"/>
            <a:ext cx="85825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rgbClr val="FFFFFF"/>
                </a:solidFill>
              </a:rPr>
              <a:t>Waving</a:t>
            </a:r>
            <a:endParaRPr b="1">
              <a:solidFill>
                <a:srgbClr val="FFFFFF"/>
              </a:solidFill>
            </a:endParaRPr>
          </a:p>
        </p:txBody>
      </p:sp>
      <p:pic>
        <p:nvPicPr>
          <p:cNvPr id="224" name="Google Shape;224;p28"/>
          <p:cNvPicPr preferRelativeResize="0"/>
          <p:nvPr/>
        </p:nvPicPr>
        <p:blipFill rotWithShape="1">
          <a:blip r:embed="rId3">
            <a:alphaModFix/>
          </a:blip>
          <a:srcRect b="0" l="0" r="0" t="0"/>
          <a:stretch/>
        </p:blipFill>
        <p:spPr>
          <a:xfrm>
            <a:off x="6014" y="722208"/>
            <a:ext cx="9144000" cy="2102400"/>
          </a:xfrm>
          <a:prstGeom prst="rect">
            <a:avLst/>
          </a:prstGeom>
          <a:noFill/>
          <a:ln>
            <a:noFill/>
          </a:ln>
        </p:spPr>
      </p:pic>
      <p:pic>
        <p:nvPicPr>
          <p:cNvPr id="225" name="Google Shape;225;p28"/>
          <p:cNvPicPr preferRelativeResize="0"/>
          <p:nvPr/>
        </p:nvPicPr>
        <p:blipFill rotWithShape="1">
          <a:blip r:embed="rId4">
            <a:alphaModFix/>
          </a:blip>
          <a:srcRect b="0" l="0" r="0" t="0"/>
          <a:stretch/>
        </p:blipFill>
        <p:spPr>
          <a:xfrm>
            <a:off x="126330" y="3023391"/>
            <a:ext cx="8953502" cy="2052379"/>
          </a:xfrm>
          <a:prstGeom prst="rect">
            <a:avLst/>
          </a:prstGeom>
          <a:noFill/>
          <a:ln>
            <a:noFill/>
          </a:ln>
        </p:spPr>
      </p:pic>
      <p:sp>
        <p:nvSpPr>
          <p:cNvPr id="226" name="Google Shape;226;p28"/>
          <p:cNvSpPr/>
          <p:nvPr/>
        </p:nvSpPr>
        <p:spPr>
          <a:xfrm>
            <a:off x="126275" y="2807975"/>
            <a:ext cx="8953500" cy="309900"/>
          </a:xfrm>
          <a:prstGeom prst="rect">
            <a:avLst/>
          </a:prstGeom>
          <a:solidFill>
            <a:srgbClr val="FFFFFF"/>
          </a:solid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1800">
                <a:solidFill>
                  <a:srgbClr val="F79646"/>
                </a:solidFill>
                <a:latin typeface="Times New Roman"/>
                <a:ea typeface="Times New Roman"/>
                <a:cs typeface="Times New Roman"/>
                <a:sym typeface="Times New Roman"/>
              </a:rPr>
              <a:t>FINAL LAYER</a:t>
            </a:r>
            <a:r>
              <a:rPr b="1" lang="en" sz="1800" strike="noStrike">
                <a:solidFill>
                  <a:srgbClr val="F79646"/>
                </a:solidFill>
                <a:latin typeface="Times New Roman"/>
                <a:ea typeface="Times New Roman"/>
                <a:cs typeface="Times New Roman"/>
                <a:sym typeface="Times New Roman"/>
              </a:rPr>
              <a:t>: Softmax </a:t>
            </a:r>
            <a:endParaRPr b="0" sz="1800"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p:nvPr/>
        </p:nvSpPr>
        <p:spPr>
          <a:xfrm>
            <a:off x="1569425" y="70099"/>
            <a:ext cx="6171900" cy="4206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700" strike="noStrike">
                <a:solidFill>
                  <a:srgbClr val="FFFFFF"/>
                </a:solidFill>
                <a:latin typeface="Times New Roman"/>
                <a:ea typeface="Times New Roman"/>
                <a:cs typeface="Times New Roman"/>
                <a:sym typeface="Times New Roman"/>
              </a:rPr>
              <a:t>MODEL RESULTS: LOSSES</a:t>
            </a:r>
            <a:endParaRPr b="0" sz="1800" strike="noStrike">
              <a:solidFill>
                <a:srgbClr val="FFFFFF"/>
              </a:solidFill>
              <a:latin typeface="Arial"/>
              <a:ea typeface="Arial"/>
              <a:cs typeface="Arial"/>
              <a:sym typeface="Arial"/>
            </a:endParaRPr>
          </a:p>
        </p:txBody>
      </p:sp>
      <p:pic>
        <p:nvPicPr>
          <p:cNvPr id="232" name="Google Shape;232;p29"/>
          <p:cNvPicPr preferRelativeResize="0"/>
          <p:nvPr/>
        </p:nvPicPr>
        <p:blipFill>
          <a:blip r:embed="rId3">
            <a:alphaModFix/>
          </a:blip>
          <a:stretch>
            <a:fillRect/>
          </a:stretch>
        </p:blipFill>
        <p:spPr>
          <a:xfrm>
            <a:off x="653363" y="580778"/>
            <a:ext cx="8004036" cy="4462897"/>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0"/>
          <p:cNvPicPr preferRelativeResize="0"/>
          <p:nvPr/>
        </p:nvPicPr>
        <p:blipFill>
          <a:blip r:embed="rId3">
            <a:alphaModFix/>
          </a:blip>
          <a:stretch>
            <a:fillRect/>
          </a:stretch>
        </p:blipFill>
        <p:spPr>
          <a:xfrm>
            <a:off x="761775" y="639650"/>
            <a:ext cx="8023526" cy="4244700"/>
          </a:xfrm>
          <a:prstGeom prst="rect">
            <a:avLst/>
          </a:prstGeom>
          <a:noFill/>
          <a:ln cap="flat" cmpd="sng" w="9525">
            <a:solidFill>
              <a:srgbClr val="000000"/>
            </a:solidFill>
            <a:prstDash val="solid"/>
            <a:round/>
            <a:headEnd len="sm" w="sm" type="none"/>
            <a:tailEnd len="sm" w="sm" type="none"/>
          </a:ln>
        </p:spPr>
      </p:pic>
      <p:sp>
        <p:nvSpPr>
          <p:cNvPr id="238" name="Google Shape;238;p30"/>
          <p:cNvSpPr/>
          <p:nvPr/>
        </p:nvSpPr>
        <p:spPr>
          <a:xfrm>
            <a:off x="1569425" y="70098"/>
            <a:ext cx="6171900" cy="4818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700" strike="noStrike">
                <a:solidFill>
                  <a:srgbClr val="FFFFFF"/>
                </a:solidFill>
                <a:latin typeface="Times New Roman"/>
                <a:ea typeface="Times New Roman"/>
                <a:cs typeface="Times New Roman"/>
                <a:sym typeface="Times New Roman"/>
              </a:rPr>
              <a:t>MODEL RESULTS: </a:t>
            </a:r>
            <a:endParaRPr b="0" sz="1800" strike="noStrik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1"/>
          <p:cNvSpPr/>
          <p:nvPr/>
        </p:nvSpPr>
        <p:spPr>
          <a:xfrm>
            <a:off x="481925" y="129200"/>
            <a:ext cx="7448100" cy="4404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700" strike="noStrike">
                <a:solidFill>
                  <a:srgbClr val="FFFFFF"/>
                </a:solidFill>
                <a:latin typeface="Times New Roman"/>
                <a:ea typeface="Times New Roman"/>
                <a:cs typeface="Times New Roman"/>
                <a:sym typeface="Times New Roman"/>
              </a:rPr>
              <a:t>MODEL RESULTS </a:t>
            </a:r>
            <a:r>
              <a:rPr b="1" lang="en" sz="2700">
                <a:solidFill>
                  <a:srgbClr val="FFFFFF"/>
                </a:solidFill>
                <a:latin typeface="Times New Roman"/>
                <a:ea typeface="Times New Roman"/>
                <a:cs typeface="Times New Roman"/>
                <a:sym typeface="Times New Roman"/>
              </a:rPr>
              <a:t>ON UNSEEN DATA</a:t>
            </a:r>
            <a:endParaRPr b="0" sz="1800" strike="noStrike">
              <a:solidFill>
                <a:srgbClr val="FFFFFF"/>
              </a:solidFill>
              <a:latin typeface="Arial"/>
              <a:ea typeface="Arial"/>
              <a:cs typeface="Arial"/>
              <a:sym typeface="Arial"/>
            </a:endParaRPr>
          </a:p>
        </p:txBody>
      </p:sp>
      <p:pic>
        <p:nvPicPr>
          <p:cNvPr id="244" name="Google Shape;244;p31"/>
          <p:cNvPicPr preferRelativeResize="0"/>
          <p:nvPr/>
        </p:nvPicPr>
        <p:blipFill>
          <a:blip r:embed="rId3">
            <a:alphaModFix/>
          </a:blip>
          <a:stretch>
            <a:fillRect/>
          </a:stretch>
        </p:blipFill>
        <p:spPr>
          <a:xfrm>
            <a:off x="222525" y="631125"/>
            <a:ext cx="3194825" cy="4403801"/>
          </a:xfrm>
          <a:prstGeom prst="rect">
            <a:avLst/>
          </a:prstGeom>
          <a:noFill/>
          <a:ln cap="flat" cmpd="sng" w="9525">
            <a:solidFill>
              <a:srgbClr val="000000"/>
            </a:solidFill>
            <a:prstDash val="solid"/>
            <a:round/>
            <a:headEnd len="sm" w="sm" type="none"/>
            <a:tailEnd len="sm" w="sm" type="none"/>
          </a:ln>
        </p:spPr>
      </p:pic>
      <p:pic>
        <p:nvPicPr>
          <p:cNvPr id="245" name="Google Shape;245;p31"/>
          <p:cNvPicPr preferRelativeResize="0"/>
          <p:nvPr/>
        </p:nvPicPr>
        <p:blipFill>
          <a:blip r:embed="rId4">
            <a:alphaModFix/>
          </a:blip>
          <a:stretch>
            <a:fillRect/>
          </a:stretch>
        </p:blipFill>
        <p:spPr>
          <a:xfrm>
            <a:off x="3525950" y="631125"/>
            <a:ext cx="3877476" cy="4403800"/>
          </a:xfrm>
          <a:prstGeom prst="rect">
            <a:avLst/>
          </a:prstGeom>
          <a:noFill/>
          <a:ln cap="flat" cmpd="sng" w="9525">
            <a:solidFill>
              <a:srgbClr val="000000"/>
            </a:solidFill>
            <a:prstDash val="solid"/>
            <a:round/>
            <a:headEnd len="sm" w="sm" type="none"/>
            <a:tailEnd len="sm" w="sm" type="none"/>
          </a:ln>
        </p:spPr>
      </p:pic>
      <p:pic>
        <p:nvPicPr>
          <p:cNvPr id="246" name="Google Shape;246;p31"/>
          <p:cNvPicPr preferRelativeResize="0"/>
          <p:nvPr/>
        </p:nvPicPr>
        <p:blipFill>
          <a:blip r:embed="rId5">
            <a:alphaModFix/>
          </a:blip>
          <a:stretch>
            <a:fillRect/>
          </a:stretch>
        </p:blipFill>
        <p:spPr>
          <a:xfrm>
            <a:off x="7476100" y="778688"/>
            <a:ext cx="1524000" cy="7715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2"/>
          <p:cNvSpPr/>
          <p:nvPr/>
        </p:nvSpPr>
        <p:spPr>
          <a:xfrm>
            <a:off x="847950" y="0"/>
            <a:ext cx="7448100" cy="4404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700">
                <a:solidFill>
                  <a:srgbClr val="FFFFFF"/>
                </a:solidFill>
                <a:latin typeface="Times New Roman"/>
                <a:ea typeface="Times New Roman"/>
                <a:cs typeface="Times New Roman"/>
                <a:sym typeface="Times New Roman"/>
              </a:rPr>
              <a:t>COMPARING</a:t>
            </a:r>
            <a:r>
              <a:rPr b="1" lang="en" sz="2700">
                <a:solidFill>
                  <a:srgbClr val="FFFFFF"/>
                </a:solidFill>
                <a:latin typeface="Times New Roman"/>
                <a:ea typeface="Times New Roman"/>
                <a:cs typeface="Times New Roman"/>
                <a:sym typeface="Times New Roman"/>
              </a:rPr>
              <a:t> MODELS ON SAME DATASET</a:t>
            </a:r>
            <a:endParaRPr b="0" sz="1800" strike="noStrike">
              <a:solidFill>
                <a:srgbClr val="FFFFFF"/>
              </a:solidFill>
              <a:latin typeface="Arial"/>
              <a:ea typeface="Arial"/>
              <a:cs typeface="Arial"/>
              <a:sym typeface="Arial"/>
            </a:endParaRPr>
          </a:p>
        </p:txBody>
      </p:sp>
      <p:graphicFrame>
        <p:nvGraphicFramePr>
          <p:cNvPr id="252" name="Google Shape;252;p32"/>
          <p:cNvGraphicFramePr/>
          <p:nvPr/>
        </p:nvGraphicFramePr>
        <p:xfrm>
          <a:off x="155625" y="488300"/>
          <a:ext cx="3000000" cy="3000000"/>
        </p:xfrm>
        <a:graphic>
          <a:graphicData uri="http://schemas.openxmlformats.org/drawingml/2006/table">
            <a:tbl>
              <a:tblPr>
                <a:noFill/>
                <a:tableStyleId>{92D20328-4AC9-4233-BE9D-8C56AEB29767}</a:tableStyleId>
              </a:tblPr>
              <a:tblGrid>
                <a:gridCol w="1833475"/>
                <a:gridCol w="1699625"/>
                <a:gridCol w="1766550"/>
                <a:gridCol w="1766550"/>
                <a:gridCol w="1766550"/>
              </a:tblGrid>
              <a:tr h="381000">
                <a:tc>
                  <a:txBody>
                    <a:bodyPr/>
                    <a:lstStyle/>
                    <a:p>
                      <a:pPr indent="0" lvl="0" marL="0" rtl="0" algn="ctr">
                        <a:lnSpc>
                          <a:spcPct val="115000"/>
                        </a:lnSpc>
                        <a:spcBef>
                          <a:spcPts val="0"/>
                        </a:spcBef>
                        <a:spcAft>
                          <a:spcPts val="0"/>
                        </a:spcAft>
                        <a:buNone/>
                      </a:pPr>
                      <a:r>
                        <a:rPr b="1" lang="en" sz="1800"/>
                        <a:t>MODEL</a:t>
                      </a:r>
                      <a:endParaRPr b="1" sz="18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b="1" lang="en" sz="1800"/>
                        <a:t>METHOD</a:t>
                      </a:r>
                      <a:endParaRPr b="1" sz="18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b="1" lang="en" sz="1800"/>
                        <a:t>ACCURACY</a:t>
                      </a:r>
                      <a:endParaRPr b="1" sz="18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b="1" lang="en" sz="1800"/>
                        <a:t>RECALL</a:t>
                      </a:r>
                      <a:endParaRPr b="1" sz="18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b="1" lang="en" sz="1800"/>
                        <a:t>PRECISION</a:t>
                      </a:r>
                      <a:endParaRPr b="1" sz="1800"/>
                    </a:p>
                  </a:txBody>
                  <a:tcPr marT="91425" marB="91425" marR="91425" marL="91425">
                    <a:solidFill>
                      <a:srgbClr val="FFFFFF"/>
                    </a:solidFill>
                  </a:tcPr>
                </a:tc>
              </a:tr>
              <a:tr h="381000">
                <a:tc>
                  <a:txBody>
                    <a:bodyPr/>
                    <a:lstStyle/>
                    <a:p>
                      <a:pPr indent="0" lvl="0" marL="0" rtl="0" algn="l">
                        <a:lnSpc>
                          <a:spcPct val="115000"/>
                        </a:lnSpc>
                        <a:spcBef>
                          <a:spcPts val="0"/>
                        </a:spcBef>
                        <a:spcAft>
                          <a:spcPts val="0"/>
                        </a:spcAft>
                        <a:buNone/>
                      </a:pPr>
                      <a:r>
                        <a:rPr b="1" lang="en" sz="1500"/>
                        <a:t>Schindler et al. 2008</a:t>
                      </a:r>
                      <a:endParaRPr b="1" sz="15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lang="en" sz="1600"/>
                        <a:t>3D CNN              </a:t>
                      </a:r>
                      <a:r>
                        <a:rPr lang="en" sz="1000">
                          <a:solidFill>
                            <a:srgbClr val="FF0000"/>
                          </a:solidFill>
                        </a:rPr>
                        <a:t>(10 frames: 0.5s)</a:t>
                      </a:r>
                      <a:endParaRPr sz="1000">
                        <a:solidFill>
                          <a:srgbClr val="FF0000"/>
                        </a:solidFill>
                      </a:endParaRPr>
                    </a:p>
                  </a:txBody>
                  <a:tcPr marT="91425" marB="91425" marR="91425" marL="91425">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92</a:t>
                      </a:r>
                      <a:endParaRPr sz="1800">
                        <a:solidFill>
                          <a:srgbClr val="0000FF"/>
                        </a:solidFill>
                      </a:endParaRPr>
                    </a:p>
                  </a:txBody>
                  <a:tcPr marT="91425" marB="91425" marR="91425" marL="91425">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88</a:t>
                      </a:r>
                      <a:endParaRPr sz="1800">
                        <a:solidFill>
                          <a:srgbClr val="0000FF"/>
                        </a:solidFill>
                      </a:endParaRPr>
                    </a:p>
                  </a:txBody>
                  <a:tcPr marT="91425" marB="91425" marR="91425" marL="91425">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8</a:t>
                      </a:r>
                      <a:r>
                        <a:rPr lang="en" sz="1800">
                          <a:solidFill>
                            <a:srgbClr val="0000FF"/>
                          </a:solidFill>
                        </a:rPr>
                        <a:t>9</a:t>
                      </a:r>
                      <a:endParaRPr sz="1800">
                        <a:solidFill>
                          <a:srgbClr val="0000FF"/>
                        </a:solidFill>
                      </a:endParaRPr>
                    </a:p>
                  </a:txBody>
                  <a:tcPr marT="91425" marB="91425" marR="91425" marL="91425">
                    <a:solidFill>
                      <a:srgbClr val="FFFFFF"/>
                    </a:solidFill>
                  </a:tcPr>
                </a:tc>
              </a:tr>
              <a:tr h="381000">
                <a:tc>
                  <a:txBody>
                    <a:bodyPr/>
                    <a:lstStyle/>
                    <a:p>
                      <a:pPr indent="0" lvl="0" marL="0" rtl="0" algn="l">
                        <a:lnSpc>
                          <a:spcPct val="115000"/>
                        </a:lnSpc>
                        <a:spcBef>
                          <a:spcPts val="0"/>
                        </a:spcBef>
                        <a:spcAft>
                          <a:spcPts val="0"/>
                        </a:spcAft>
                        <a:buNone/>
                      </a:pPr>
                      <a:r>
                        <a:rPr b="1" lang="en" sz="1500"/>
                        <a:t>Jhuang et al. 2007</a:t>
                      </a:r>
                      <a:endParaRPr b="1" sz="15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600"/>
                        <a:t>Multi-class SVM</a:t>
                      </a:r>
                      <a:r>
                        <a:rPr lang="en" sz="1800">
                          <a:solidFill>
                            <a:srgbClr val="FF0000"/>
                          </a:solidFill>
                        </a:rPr>
                        <a:t> </a:t>
                      </a:r>
                      <a:r>
                        <a:rPr lang="en" sz="1200">
                          <a:solidFill>
                            <a:srgbClr val="FF0000"/>
                          </a:solidFill>
                        </a:rPr>
                        <a:t>(frame-by-frame)</a:t>
                      </a:r>
                      <a:endParaRPr sz="1200">
                        <a:solidFill>
                          <a:srgbClr val="FF0000"/>
                        </a:solidFill>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91</a:t>
                      </a:r>
                      <a:endParaRPr sz="1800">
                        <a:solidFill>
                          <a:srgbClr val="0000FF"/>
                        </a:solidFill>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a:t>
                      </a:r>
                      <a:endParaRPr sz="1800">
                        <a:solidFill>
                          <a:srgbClr val="0000FF"/>
                        </a:solidFill>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a:t>
                      </a:r>
                      <a:endParaRPr sz="1800">
                        <a:solidFill>
                          <a:srgbClr val="0000FF"/>
                        </a:solidFill>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b="1" lang="en" sz="1500">
                          <a:solidFill>
                            <a:srgbClr val="FF0000"/>
                          </a:solidFill>
                        </a:rPr>
                        <a:t>Smartsurv</a:t>
                      </a:r>
                      <a:endParaRPr b="1" sz="15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600">
                          <a:solidFill>
                            <a:srgbClr val="FF0000"/>
                          </a:solidFill>
                        </a:rPr>
                        <a:t>3D CNN</a:t>
                      </a:r>
                      <a:endParaRPr sz="1600">
                        <a:solidFill>
                          <a:srgbClr val="FF0000"/>
                        </a:solidFill>
                      </a:endParaRPr>
                    </a:p>
                    <a:p>
                      <a:pPr indent="0" lvl="0" marL="0" rtl="0" algn="ctr">
                        <a:lnSpc>
                          <a:spcPct val="115000"/>
                        </a:lnSpc>
                        <a:spcBef>
                          <a:spcPts val="0"/>
                        </a:spcBef>
                        <a:spcAft>
                          <a:spcPts val="0"/>
                        </a:spcAft>
                        <a:buClr>
                          <a:schemeClr val="dk1"/>
                        </a:buClr>
                        <a:buSzPts val="1100"/>
                        <a:buFont typeface="Arial"/>
                        <a:buNone/>
                      </a:pPr>
                      <a:r>
                        <a:rPr lang="en" sz="1200">
                          <a:solidFill>
                            <a:srgbClr val="FF0000"/>
                          </a:solidFill>
                        </a:rPr>
                        <a:t>(50 frames: 5s)</a:t>
                      </a:r>
                      <a:endParaRPr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solidFill>
                            <a:srgbClr val="FF0000"/>
                          </a:solidFill>
                        </a:rPr>
                        <a:t>88</a:t>
                      </a:r>
                      <a:endParaRPr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solidFill>
                            <a:srgbClr val="FF0000"/>
                          </a:solidFill>
                        </a:rPr>
                        <a:t>89</a:t>
                      </a:r>
                      <a:endParaRPr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solidFill>
                            <a:srgbClr val="FF0000"/>
                          </a:solidFill>
                        </a:rPr>
                        <a:t>90</a:t>
                      </a:r>
                      <a:endParaRPr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b="1" lang="en" sz="1500"/>
                        <a:t>Niebles et al. 2008</a:t>
                      </a:r>
                      <a:endParaRPr b="1" sz="1500"/>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rtl="0" algn="ctr">
                        <a:lnSpc>
                          <a:spcPct val="115000"/>
                        </a:lnSpc>
                        <a:spcBef>
                          <a:spcPts val="0"/>
                        </a:spcBef>
                        <a:spcAft>
                          <a:spcPts val="0"/>
                        </a:spcAft>
                        <a:buNone/>
                      </a:pPr>
                      <a:r>
                        <a:rPr lang="en" sz="1600"/>
                        <a:t>LDA &amp; pLSA</a:t>
                      </a:r>
                      <a:endParaRPr sz="1600"/>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rtl="0" algn="ctr">
                        <a:lnSpc>
                          <a:spcPct val="150000"/>
                        </a:lnSpc>
                        <a:spcBef>
                          <a:spcPts val="0"/>
                        </a:spcBef>
                        <a:spcAft>
                          <a:spcPts val="0"/>
                        </a:spcAft>
                        <a:buNone/>
                      </a:pPr>
                      <a:r>
                        <a:rPr lang="en" sz="1600"/>
                        <a:t>83</a:t>
                      </a:r>
                      <a:endParaRPr sz="1600"/>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rtl="0" algn="ctr">
                        <a:lnSpc>
                          <a:spcPct val="150000"/>
                        </a:lnSpc>
                        <a:spcBef>
                          <a:spcPts val="0"/>
                        </a:spcBef>
                        <a:spcAft>
                          <a:spcPts val="0"/>
                        </a:spcAft>
                        <a:buNone/>
                      </a:pPr>
                      <a:r>
                        <a:rPr lang="en" sz="1600"/>
                        <a:t>83</a:t>
                      </a:r>
                      <a:endParaRPr sz="1600"/>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rtl="0" algn="ctr">
                        <a:lnSpc>
                          <a:spcPct val="150000"/>
                        </a:lnSpc>
                        <a:spcBef>
                          <a:spcPts val="0"/>
                        </a:spcBef>
                        <a:spcAft>
                          <a:spcPts val="0"/>
                        </a:spcAft>
                        <a:buNone/>
                      </a:pPr>
                      <a:r>
                        <a:rPr lang="en" sz="1600"/>
                        <a:t>84</a:t>
                      </a:r>
                      <a:endParaRPr sz="1600"/>
                    </a:p>
                  </a:txBody>
                  <a:tcPr marT="91425" marB="91425" marR="91425" marL="91425">
                    <a:lnT cap="flat" cmpd="sng" w="9525">
                      <a:solidFill>
                        <a:srgbClr val="9E9E9E"/>
                      </a:solidFill>
                      <a:prstDash val="solid"/>
                      <a:round/>
                      <a:headEnd len="sm" w="sm" type="none"/>
                      <a:tailEnd len="sm" w="sm" type="none"/>
                    </a:lnT>
                    <a:solidFill>
                      <a:srgbClr val="FFFFFF"/>
                    </a:solidFill>
                  </a:tcPr>
                </a:tc>
              </a:tr>
              <a:tr h="381000">
                <a:tc>
                  <a:txBody>
                    <a:bodyPr/>
                    <a:lstStyle/>
                    <a:p>
                      <a:pPr indent="0" lvl="0" marL="0" rtl="0" algn="l">
                        <a:lnSpc>
                          <a:spcPct val="115000"/>
                        </a:lnSpc>
                        <a:spcBef>
                          <a:spcPts val="0"/>
                        </a:spcBef>
                        <a:spcAft>
                          <a:spcPts val="0"/>
                        </a:spcAft>
                        <a:buNone/>
                      </a:pPr>
                      <a:r>
                        <a:rPr b="1" lang="en" sz="1500"/>
                        <a:t>Dollar et al. 2005</a:t>
                      </a:r>
                      <a:endParaRPr b="1" sz="15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lang="en" sz="1600"/>
                        <a:t>kNN &amp; SVM</a:t>
                      </a:r>
                      <a:endParaRPr sz="1600"/>
                    </a:p>
                  </a:txBody>
                  <a:tcPr marT="91425" marB="91425" marR="91425" marL="91425">
                    <a:solidFill>
                      <a:srgbClr val="FFFFFF"/>
                    </a:solidFill>
                  </a:tcPr>
                </a:tc>
                <a:tc>
                  <a:txBody>
                    <a:bodyPr/>
                    <a:lstStyle/>
                    <a:p>
                      <a:pPr indent="0" lvl="0" marL="0" rtl="0" algn="ctr">
                        <a:lnSpc>
                          <a:spcPct val="150000"/>
                        </a:lnSpc>
                        <a:spcBef>
                          <a:spcPts val="0"/>
                        </a:spcBef>
                        <a:spcAft>
                          <a:spcPts val="0"/>
                        </a:spcAft>
                        <a:buNone/>
                      </a:pPr>
                      <a:r>
                        <a:rPr lang="en" sz="1600"/>
                        <a:t>81</a:t>
                      </a:r>
                      <a:endParaRPr sz="1600"/>
                    </a:p>
                  </a:txBody>
                  <a:tcPr marT="91425" marB="91425" marR="91425" marL="91425">
                    <a:solidFill>
                      <a:srgbClr val="FFFFFF"/>
                    </a:solidFill>
                  </a:tcPr>
                </a:tc>
                <a:tc>
                  <a:txBody>
                    <a:bodyPr/>
                    <a:lstStyle/>
                    <a:p>
                      <a:pPr indent="0" lvl="0" marL="0" rtl="0" algn="ctr">
                        <a:lnSpc>
                          <a:spcPct val="150000"/>
                        </a:lnSpc>
                        <a:spcBef>
                          <a:spcPts val="0"/>
                        </a:spcBef>
                        <a:spcAft>
                          <a:spcPts val="0"/>
                        </a:spcAft>
                        <a:buNone/>
                      </a:pPr>
                      <a:r>
                        <a:rPr lang="en" sz="1600"/>
                        <a:t>81</a:t>
                      </a:r>
                      <a:endParaRPr sz="1600"/>
                    </a:p>
                  </a:txBody>
                  <a:tcPr marT="91425" marB="91425" marR="91425" marL="91425">
                    <a:solidFill>
                      <a:srgbClr val="FFFFFF"/>
                    </a:solidFill>
                  </a:tcPr>
                </a:tc>
                <a:tc>
                  <a:txBody>
                    <a:bodyPr/>
                    <a:lstStyle/>
                    <a:p>
                      <a:pPr indent="0" lvl="0" marL="0" rtl="0" algn="ctr">
                        <a:lnSpc>
                          <a:spcPct val="150000"/>
                        </a:lnSpc>
                        <a:spcBef>
                          <a:spcPts val="0"/>
                        </a:spcBef>
                        <a:spcAft>
                          <a:spcPts val="0"/>
                        </a:spcAft>
                        <a:buNone/>
                      </a:pPr>
                      <a:r>
                        <a:rPr lang="en" sz="1600"/>
                        <a:t>83</a:t>
                      </a:r>
                      <a:endParaRPr sz="1600"/>
                    </a:p>
                  </a:txBody>
                  <a:tcPr marT="91425" marB="91425" marR="91425" marL="91425">
                    <a:solidFill>
                      <a:srgbClr val="FFFFFF"/>
                    </a:solidFill>
                  </a:tcPr>
                </a:tc>
              </a:tr>
              <a:tr h="381000">
                <a:tc>
                  <a:txBody>
                    <a:bodyPr/>
                    <a:lstStyle/>
                    <a:p>
                      <a:pPr indent="0" lvl="0" marL="0" rtl="0" algn="l">
                        <a:lnSpc>
                          <a:spcPct val="115000"/>
                        </a:lnSpc>
                        <a:spcBef>
                          <a:spcPts val="0"/>
                        </a:spcBef>
                        <a:spcAft>
                          <a:spcPts val="0"/>
                        </a:spcAft>
                        <a:buNone/>
                      </a:pPr>
                      <a:r>
                        <a:rPr b="1" lang="en" sz="1500"/>
                        <a:t>Schludt et al. 2005</a:t>
                      </a:r>
                      <a:endParaRPr b="1" sz="15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600"/>
                        <a:t>SVM + Conv. Kernel</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t>71</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t>72</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t>77</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3"/>
          <p:cNvSpPr txBox="1"/>
          <p:nvPr/>
        </p:nvSpPr>
        <p:spPr>
          <a:xfrm>
            <a:off x="7885440" y="4412520"/>
            <a:ext cx="572760" cy="2736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rgbClr val="000000"/>
              </a:buClr>
              <a:buFont typeface="Questrial"/>
              <a:buNone/>
            </a:pPr>
            <a:fld id="{00000000-1234-1234-1234-123412341234}" type="slidenum">
              <a:rPr b="0" i="0" lang="en" sz="800" u="none" cap="none" strike="noStrike">
                <a:solidFill>
                  <a:srgbClr val="000000"/>
                </a:solidFill>
                <a:latin typeface="Questrial"/>
                <a:ea typeface="Questrial"/>
                <a:cs typeface="Questrial"/>
                <a:sym typeface="Questrial"/>
              </a:rPr>
              <a:t>‹#›</a:t>
            </a:fld>
            <a:endParaRPr b="0" i="0" sz="1400" u="none" cap="none" strike="noStrike">
              <a:solidFill>
                <a:srgbClr val="000000"/>
              </a:solidFill>
              <a:latin typeface="Times New Roman"/>
              <a:ea typeface="Times New Roman"/>
              <a:cs typeface="Times New Roman"/>
              <a:sym typeface="Times New Roman"/>
            </a:endParaRPr>
          </a:p>
        </p:txBody>
      </p:sp>
      <p:sp>
        <p:nvSpPr>
          <p:cNvPr id="259" name="Google Shape;259;p33"/>
          <p:cNvSpPr/>
          <p:nvPr/>
        </p:nvSpPr>
        <p:spPr>
          <a:xfrm>
            <a:off x="829050" y="59550"/>
            <a:ext cx="7485900" cy="498000"/>
          </a:xfrm>
          <a:prstGeom prst="rect">
            <a:avLst/>
          </a:prstGeom>
          <a:noFill/>
          <a:ln>
            <a:noFill/>
          </a:ln>
        </p:spPr>
        <p:txBody>
          <a:bodyPr anchorCtr="0" anchor="t" bIns="34200" lIns="68400" spcFirstLastPara="1" rIns="68400" wrap="square" tIns="34200">
            <a:noAutofit/>
          </a:bodyPr>
          <a:lstStyle/>
          <a:p>
            <a:pPr indent="0" lvl="0" marL="0" marR="0" rtl="0" algn="ctr">
              <a:lnSpc>
                <a:spcPct val="150000"/>
              </a:lnSpc>
              <a:spcBef>
                <a:spcPts val="0"/>
              </a:spcBef>
              <a:spcAft>
                <a:spcPts val="0"/>
              </a:spcAft>
              <a:buClr>
                <a:srgbClr val="F79646"/>
              </a:buClr>
              <a:buFont typeface="Times New Roman"/>
              <a:buNone/>
            </a:pPr>
            <a:r>
              <a:rPr b="1" lang="en" sz="2200">
                <a:solidFill>
                  <a:srgbClr val="FFFFFF"/>
                </a:solidFill>
                <a:latin typeface="Times New Roman"/>
                <a:ea typeface="Times New Roman"/>
                <a:cs typeface="Times New Roman"/>
                <a:sym typeface="Times New Roman"/>
              </a:rPr>
              <a:t>THE MODELING METHOD</a:t>
            </a:r>
            <a:r>
              <a:rPr b="1" i="0" lang="en" sz="2200" u="none" cap="none" strike="noStrike">
                <a:solidFill>
                  <a:srgbClr val="FFFFFF"/>
                </a:solidFill>
                <a:latin typeface="Times New Roman"/>
                <a:ea typeface="Times New Roman"/>
                <a:cs typeface="Times New Roman"/>
                <a:sym typeface="Times New Roman"/>
              </a:rPr>
              <a:t>: OTHER BUSINESS CASES</a:t>
            </a:r>
            <a:endParaRPr b="0" i="0" sz="2200" u="none" cap="none" strike="noStrike">
              <a:solidFill>
                <a:srgbClr val="FFFFFF"/>
              </a:solidFill>
              <a:latin typeface="Arial"/>
              <a:ea typeface="Arial"/>
              <a:cs typeface="Arial"/>
              <a:sym typeface="Arial"/>
            </a:endParaRPr>
          </a:p>
        </p:txBody>
      </p:sp>
      <p:sp>
        <p:nvSpPr>
          <p:cNvPr id="260" name="Google Shape;260;p33"/>
          <p:cNvSpPr/>
          <p:nvPr/>
        </p:nvSpPr>
        <p:spPr>
          <a:xfrm>
            <a:off x="518825" y="665950"/>
            <a:ext cx="6517500" cy="4362900"/>
          </a:xfrm>
          <a:prstGeom prst="rect">
            <a:avLst/>
          </a:prstGeom>
          <a:noFill/>
          <a:ln>
            <a:noFill/>
          </a:ln>
        </p:spPr>
        <p:txBody>
          <a:bodyPr anchorCtr="0" anchor="t" bIns="34200" lIns="68400" spcFirstLastPara="1" rIns="68400" wrap="square" tIns="34200">
            <a:noAutofit/>
          </a:bodyPr>
          <a:lstStyle/>
          <a:p>
            <a:pPr indent="-343080" lvl="0" marL="343080" marR="0" rtl="0" algn="l">
              <a:lnSpc>
                <a:spcPct val="15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Times New Roman"/>
                <a:ea typeface="Times New Roman"/>
                <a:cs typeface="Times New Roman"/>
                <a:sym typeface="Times New Roman"/>
              </a:rPr>
              <a:t>Self-driving Vehicles</a:t>
            </a:r>
            <a:endParaRPr>
              <a:solidFill>
                <a:srgbClr val="FFFFFF"/>
              </a:solidFill>
            </a:endParaRPr>
          </a:p>
          <a:p>
            <a:pPr indent="-216080" lvl="0" marL="343080" marR="0" rtl="0" algn="l">
              <a:lnSpc>
                <a:spcPct val="150000"/>
              </a:lnSpc>
              <a:spcBef>
                <a:spcPts val="0"/>
              </a:spcBef>
              <a:spcAft>
                <a:spcPts val="0"/>
              </a:spcAft>
              <a:buClr>
                <a:srgbClr val="000000"/>
              </a:buClr>
              <a:buSzPts val="2000"/>
              <a:buFont typeface="Noto Sans Symbols"/>
              <a:buNone/>
            </a:pPr>
            <a:r>
              <a:t/>
            </a:r>
            <a:endParaRPr b="0" i="0" sz="2000" u="none" cap="none" strike="noStrike">
              <a:solidFill>
                <a:srgbClr val="FFFFFF"/>
              </a:solidFill>
              <a:latin typeface="Times New Roman"/>
              <a:ea typeface="Times New Roman"/>
              <a:cs typeface="Times New Roman"/>
              <a:sym typeface="Times New Roman"/>
            </a:endParaRPr>
          </a:p>
          <a:p>
            <a:pPr indent="-343080" lvl="0" marL="343080" marR="0" rtl="0" algn="l">
              <a:lnSpc>
                <a:spcPct val="15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Times New Roman"/>
                <a:ea typeface="Times New Roman"/>
                <a:cs typeface="Times New Roman"/>
                <a:sym typeface="Times New Roman"/>
              </a:rPr>
              <a:t>Autonomous Excavation</a:t>
            </a:r>
            <a:endParaRPr b="0" i="0" sz="1800" u="none" cap="none" strike="noStrike">
              <a:solidFill>
                <a:srgbClr val="FFFFFF"/>
              </a:solidFill>
              <a:latin typeface="Arial"/>
              <a:ea typeface="Arial"/>
              <a:cs typeface="Arial"/>
              <a:sym typeface="Arial"/>
            </a:endParaRPr>
          </a:p>
          <a:p>
            <a:pPr indent="-360" lvl="0" marL="360" marR="0" rtl="0" algn="l">
              <a:lnSpc>
                <a:spcPct val="150000"/>
              </a:lnSpc>
              <a:spcBef>
                <a:spcPts val="0"/>
              </a:spcBef>
              <a:spcAft>
                <a:spcPts val="0"/>
              </a:spcAft>
              <a:buNone/>
            </a:pPr>
            <a:r>
              <a:t/>
            </a:r>
            <a:endParaRPr b="0" i="0" sz="2000" u="none" cap="none" strike="noStrike">
              <a:solidFill>
                <a:srgbClr val="FFFFFF"/>
              </a:solidFill>
              <a:latin typeface="Times New Roman"/>
              <a:ea typeface="Times New Roman"/>
              <a:cs typeface="Times New Roman"/>
              <a:sym typeface="Times New Roman"/>
            </a:endParaRPr>
          </a:p>
          <a:p>
            <a:pPr indent="-343080" lvl="0" marL="343080" marR="0" rtl="0" algn="l">
              <a:lnSpc>
                <a:spcPct val="15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Times New Roman"/>
                <a:ea typeface="Times New Roman"/>
                <a:cs typeface="Times New Roman"/>
                <a:sym typeface="Times New Roman"/>
              </a:rPr>
              <a:t>Content-based video search engines</a:t>
            </a:r>
            <a:endParaRPr>
              <a:solidFill>
                <a:srgbClr val="FFFFFF"/>
              </a:solidFill>
            </a:endParaRPr>
          </a:p>
          <a:p>
            <a:pPr indent="-360" lvl="0" marL="360" marR="0" rtl="0" algn="l">
              <a:lnSpc>
                <a:spcPct val="150000"/>
              </a:lnSpc>
              <a:spcBef>
                <a:spcPts val="0"/>
              </a:spcBef>
              <a:spcAft>
                <a:spcPts val="0"/>
              </a:spcAft>
              <a:buNone/>
            </a:pPr>
            <a:r>
              <a:rPr b="0" i="0" lang="en" sz="2000" u="none" cap="none" strike="noStrike">
                <a:solidFill>
                  <a:srgbClr val="FFFFFF"/>
                </a:solidFill>
                <a:latin typeface="Times New Roman"/>
                <a:ea typeface="Times New Roman"/>
                <a:cs typeface="Times New Roman"/>
                <a:sym typeface="Times New Roman"/>
              </a:rPr>
              <a:t>       - Youtube : 20 hours of new videos per minute.</a:t>
            </a:r>
            <a:endParaRPr>
              <a:solidFill>
                <a:srgbClr val="FFFFFF"/>
              </a:solidFill>
            </a:endParaRPr>
          </a:p>
          <a:p>
            <a:pPr indent="-216080" lvl="0" marL="343080" marR="0" rtl="0" algn="l">
              <a:lnSpc>
                <a:spcPct val="150000"/>
              </a:lnSpc>
              <a:spcBef>
                <a:spcPts val="0"/>
              </a:spcBef>
              <a:spcAft>
                <a:spcPts val="0"/>
              </a:spcAft>
              <a:buClr>
                <a:srgbClr val="000000"/>
              </a:buClr>
              <a:buSzPts val="2000"/>
              <a:buFont typeface="Noto Sans Symbols"/>
              <a:buNone/>
            </a:pPr>
            <a:r>
              <a:t/>
            </a:r>
            <a:endParaRPr b="0" i="0" sz="2000" u="none" cap="none" strike="noStrike">
              <a:solidFill>
                <a:srgbClr val="FFFFFF"/>
              </a:solidFill>
              <a:latin typeface="Times New Roman"/>
              <a:ea typeface="Times New Roman"/>
              <a:cs typeface="Times New Roman"/>
              <a:sym typeface="Times New Roman"/>
            </a:endParaRPr>
          </a:p>
          <a:p>
            <a:pPr indent="-343080" lvl="0" marL="343080" marR="0" rtl="0" algn="l">
              <a:lnSpc>
                <a:spcPct val="115000"/>
              </a:lnSpc>
              <a:spcBef>
                <a:spcPts val="0"/>
              </a:spcBef>
              <a:spcAft>
                <a:spcPts val="0"/>
              </a:spcAft>
              <a:buClr>
                <a:srgbClr val="FFFFFF"/>
              </a:buClr>
              <a:buSzPts val="2000"/>
              <a:buFont typeface="Noto Sans Symbols"/>
              <a:buChar char="❖"/>
            </a:pPr>
            <a:r>
              <a:rPr lang="en" sz="2000">
                <a:solidFill>
                  <a:srgbClr val="FFFFFF"/>
                </a:solidFill>
                <a:latin typeface="Times New Roman"/>
                <a:ea typeface="Times New Roman"/>
                <a:cs typeface="Times New Roman"/>
                <a:sym typeface="Times New Roman"/>
              </a:rPr>
              <a:t>Generally, for many problems involving:</a:t>
            </a:r>
            <a:endParaRPr sz="2000">
              <a:solidFill>
                <a:srgbClr val="FFFFFF"/>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 sz="2000">
                <a:solidFill>
                  <a:srgbClr val="FFFFFF"/>
                </a:solidFill>
                <a:latin typeface="Times New Roman"/>
                <a:ea typeface="Times New Roman"/>
                <a:cs typeface="Times New Roman"/>
                <a:sym typeface="Times New Roman"/>
              </a:rPr>
              <a:t>                      - v</a:t>
            </a:r>
            <a:r>
              <a:rPr b="0" i="0" lang="en" sz="2000" u="none" cap="none" strike="noStrike">
                <a:solidFill>
                  <a:srgbClr val="FFFFFF"/>
                </a:solidFill>
                <a:latin typeface="Times New Roman"/>
                <a:ea typeface="Times New Roman"/>
                <a:cs typeface="Times New Roman"/>
                <a:sym typeface="Times New Roman"/>
              </a:rPr>
              <a:t>ideo data</a:t>
            </a:r>
            <a:endParaRPr b="0" i="0" sz="2000" u="none" cap="none" strike="noStrike">
              <a:solidFill>
                <a:srgbClr val="FFFFFF"/>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 sz="2000">
                <a:solidFill>
                  <a:srgbClr val="FFFFFF"/>
                </a:solidFill>
                <a:latin typeface="Times New Roman"/>
                <a:ea typeface="Times New Roman"/>
                <a:cs typeface="Times New Roman"/>
                <a:sym typeface="Times New Roman"/>
              </a:rPr>
              <a:t>                      - </a:t>
            </a:r>
            <a:r>
              <a:rPr b="0" i="0" lang="en" sz="2000" u="none" cap="none" strike="noStrike">
                <a:solidFill>
                  <a:srgbClr val="FFFFFF"/>
                </a:solidFill>
                <a:latin typeface="Times New Roman"/>
                <a:ea typeface="Times New Roman"/>
                <a:cs typeface="Times New Roman"/>
                <a:sym typeface="Times New Roman"/>
              </a:rPr>
              <a:t>images</a:t>
            </a:r>
            <a:r>
              <a:rPr lang="en" sz="2000">
                <a:solidFill>
                  <a:srgbClr val="FFFFFF"/>
                </a:solidFill>
                <a:latin typeface="Times New Roman"/>
                <a:ea typeface="Times New Roman"/>
                <a:cs typeface="Times New Roman"/>
                <a:sym typeface="Times New Roman"/>
              </a:rPr>
              <a:t> (</a:t>
            </a:r>
            <a:r>
              <a:rPr b="0" i="0" lang="en" sz="2000" u="none" cap="none" strike="noStrike">
                <a:solidFill>
                  <a:srgbClr val="FFFFFF"/>
                </a:solidFill>
                <a:latin typeface="Times New Roman"/>
                <a:ea typeface="Times New Roman"/>
                <a:cs typeface="Times New Roman"/>
                <a:sym typeface="Times New Roman"/>
              </a:rPr>
              <a:t>in</a:t>
            </a:r>
            <a:r>
              <a:rPr lang="en" sz="2000">
                <a:solidFill>
                  <a:srgbClr val="FFFFFF"/>
                </a:solidFill>
                <a:latin typeface="Times New Roman"/>
                <a:ea typeface="Times New Roman"/>
                <a:cs typeface="Times New Roman"/>
                <a:sym typeface="Times New Roman"/>
              </a:rPr>
              <a:t> </a:t>
            </a:r>
            <a:r>
              <a:rPr b="0" i="0" lang="en" sz="2000" u="none" cap="none" strike="noStrike">
                <a:solidFill>
                  <a:srgbClr val="FFFFFF"/>
                </a:solidFill>
                <a:latin typeface="Times New Roman"/>
                <a:ea typeface="Times New Roman"/>
                <a:cs typeface="Times New Roman"/>
                <a:sym typeface="Times New Roman"/>
              </a:rPr>
              <a:t>a</a:t>
            </a:r>
            <a:r>
              <a:rPr lang="en" sz="2000">
                <a:solidFill>
                  <a:srgbClr val="FFFFFF"/>
                </a:solidFill>
                <a:latin typeface="Times New Roman"/>
                <a:ea typeface="Times New Roman"/>
                <a:cs typeface="Times New Roman"/>
                <a:sym typeface="Times New Roman"/>
              </a:rPr>
              <a:t> </a:t>
            </a:r>
            <a:r>
              <a:rPr b="0" i="0" lang="en" sz="2000" u="none" cap="none" strike="noStrike">
                <a:solidFill>
                  <a:srgbClr val="FFFFFF"/>
                </a:solidFill>
                <a:latin typeface="Times New Roman"/>
                <a:ea typeface="Times New Roman"/>
                <a:cs typeface="Times New Roman"/>
                <a:sym typeface="Times New Roman"/>
              </a:rPr>
              <a:t>sequence</a:t>
            </a:r>
            <a:r>
              <a:rPr lang="en" sz="2000">
                <a:solidFill>
                  <a:srgbClr val="FFFFFF"/>
                </a:solidFill>
                <a:latin typeface="Times New Roman"/>
                <a:ea typeface="Times New Roman"/>
                <a:cs typeface="Times New Roman"/>
                <a:sym typeface="Times New Roman"/>
              </a:rPr>
              <a:t>)</a:t>
            </a:r>
            <a:endParaRPr>
              <a:solidFill>
                <a:srgbClr val="FFFFFF"/>
              </a:solidFill>
            </a:endParaRPr>
          </a:p>
          <a:p>
            <a:pPr indent="-216080" lvl="0" marL="343080" marR="0" rtl="0" algn="l">
              <a:lnSpc>
                <a:spcPct val="150000"/>
              </a:lnSpc>
              <a:spcBef>
                <a:spcPts val="0"/>
              </a:spcBef>
              <a:spcAft>
                <a:spcPts val="0"/>
              </a:spcAft>
              <a:buClr>
                <a:srgbClr val="000000"/>
              </a:buClr>
              <a:buSzPts val="2000"/>
              <a:buFont typeface="Noto Sans Symbols"/>
              <a:buNone/>
            </a:pPr>
            <a:r>
              <a:t/>
            </a:r>
            <a:endParaRPr b="0" i="0" sz="2000" u="none" cap="none" strike="noStrike">
              <a:solidFill>
                <a:srgbClr val="FFFFFF"/>
              </a:solidFill>
              <a:latin typeface="Times New Roman"/>
              <a:ea typeface="Times New Roman"/>
              <a:cs typeface="Times New Roman"/>
              <a:sym typeface="Times New Roman"/>
            </a:endParaRPr>
          </a:p>
          <a:p>
            <a:pPr indent="-360" lvl="0" marL="360" marR="0" rtl="0" algn="l">
              <a:lnSpc>
                <a:spcPct val="150000"/>
              </a:lnSpc>
              <a:spcBef>
                <a:spcPts val="0"/>
              </a:spcBef>
              <a:spcAft>
                <a:spcPts val="0"/>
              </a:spcAft>
              <a:buNone/>
            </a:pPr>
            <a:r>
              <a:t/>
            </a:r>
            <a:endParaRPr b="0" i="0" sz="2000" u="none" cap="none" strike="noStrike">
              <a:solidFill>
                <a:srgbClr val="FFFFFF"/>
              </a:solidFill>
              <a:latin typeface="Times New Roman"/>
              <a:ea typeface="Times New Roman"/>
              <a:cs typeface="Times New Roman"/>
              <a:sym typeface="Times New Roman"/>
            </a:endParaRPr>
          </a:p>
          <a:p>
            <a:pPr indent="-360" lvl="0" marL="360" marR="0" rtl="0" algn="l">
              <a:lnSpc>
                <a:spcPct val="150000"/>
              </a:lnSpc>
              <a:spcBef>
                <a:spcPts val="0"/>
              </a:spcBef>
              <a:spcAft>
                <a:spcPts val="0"/>
              </a:spcAft>
              <a:buNone/>
            </a:pPr>
            <a:r>
              <a:t/>
            </a:r>
            <a:endParaRPr b="0" i="0" sz="1800" u="none" cap="none" strike="noStrike">
              <a:solidFill>
                <a:srgbClr val="FFFFFF"/>
              </a:solidFill>
              <a:latin typeface="Arial"/>
              <a:ea typeface="Arial"/>
              <a:cs typeface="Arial"/>
              <a:sym typeface="Arial"/>
            </a:endParaRPr>
          </a:p>
          <a:p>
            <a:pPr indent="-343080" lvl="0" marL="343080" marR="0" rtl="0" algn="l">
              <a:lnSpc>
                <a:spcPct val="150000"/>
              </a:lnSpc>
              <a:spcBef>
                <a:spcPts val="0"/>
              </a:spcBef>
              <a:spcAft>
                <a:spcPts val="0"/>
              </a:spcAft>
              <a:buClr>
                <a:schemeClr val="dk1"/>
              </a:buClr>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4"/>
          <p:cNvSpPr txBox="1"/>
          <p:nvPr/>
        </p:nvSpPr>
        <p:spPr>
          <a:xfrm>
            <a:off x="8754081" y="4787675"/>
            <a:ext cx="339000" cy="2736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None/>
            </a:pPr>
            <a:fld id="{00000000-1234-1234-1234-123412341234}" type="slidenum">
              <a:rPr b="0" lang="en" sz="800" strike="noStrike">
                <a:solidFill>
                  <a:srgbClr val="000000"/>
                </a:solidFill>
                <a:latin typeface="Questrial"/>
                <a:ea typeface="Questrial"/>
                <a:cs typeface="Questrial"/>
                <a:sym typeface="Questrial"/>
              </a:rPr>
              <a:t>‹#›</a:t>
            </a:fld>
            <a:endParaRPr b="0" sz="1400" strike="noStrike">
              <a:solidFill>
                <a:srgbClr val="000000"/>
              </a:solidFill>
              <a:latin typeface="Times New Roman"/>
              <a:ea typeface="Times New Roman"/>
              <a:cs typeface="Times New Roman"/>
              <a:sym typeface="Times New Roman"/>
            </a:endParaRPr>
          </a:p>
        </p:txBody>
      </p:sp>
      <p:sp>
        <p:nvSpPr>
          <p:cNvPr id="267" name="Google Shape;267;p34"/>
          <p:cNvSpPr/>
          <p:nvPr/>
        </p:nvSpPr>
        <p:spPr>
          <a:xfrm>
            <a:off x="3070852" y="56800"/>
            <a:ext cx="3947700" cy="3642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200" strike="noStrike">
                <a:solidFill>
                  <a:srgbClr val="FFFFFF"/>
                </a:solidFill>
                <a:latin typeface="Times New Roman"/>
                <a:ea typeface="Times New Roman"/>
                <a:cs typeface="Times New Roman"/>
                <a:sym typeface="Times New Roman"/>
              </a:rPr>
              <a:t>ABOUT GODFRED</a:t>
            </a:r>
            <a:r>
              <a:rPr b="1" lang="en" sz="2200">
                <a:solidFill>
                  <a:srgbClr val="FFFFFF"/>
                </a:solidFill>
                <a:latin typeface="Times New Roman"/>
                <a:ea typeface="Times New Roman"/>
                <a:cs typeface="Times New Roman"/>
                <a:sym typeface="Times New Roman"/>
              </a:rPr>
              <a:t>...</a:t>
            </a:r>
            <a:endParaRPr b="0" sz="2200" strike="noStrike">
              <a:solidFill>
                <a:srgbClr val="FFFFFF"/>
              </a:solidFill>
              <a:latin typeface="Arial"/>
              <a:ea typeface="Arial"/>
              <a:cs typeface="Arial"/>
              <a:sym typeface="Arial"/>
            </a:endParaRPr>
          </a:p>
        </p:txBody>
      </p:sp>
      <p:pic>
        <p:nvPicPr>
          <p:cNvPr id="268" name="Google Shape;268;p34"/>
          <p:cNvPicPr preferRelativeResize="0"/>
          <p:nvPr/>
        </p:nvPicPr>
        <p:blipFill rotWithShape="1">
          <a:blip r:embed="rId3">
            <a:alphaModFix/>
          </a:blip>
          <a:srcRect b="0" l="0" r="0" t="0"/>
          <a:stretch/>
        </p:blipFill>
        <p:spPr>
          <a:xfrm>
            <a:off x="272879" y="491068"/>
            <a:ext cx="1859311" cy="1867122"/>
          </a:xfrm>
          <a:prstGeom prst="rect">
            <a:avLst/>
          </a:prstGeom>
          <a:noFill/>
          <a:ln cap="flat" cmpd="sng" w="9525">
            <a:solidFill>
              <a:schemeClr val="dk1"/>
            </a:solidFill>
            <a:prstDash val="solid"/>
            <a:round/>
            <a:headEnd len="sm" w="sm" type="none"/>
            <a:tailEnd len="sm" w="sm" type="none"/>
          </a:ln>
        </p:spPr>
      </p:pic>
      <p:pic>
        <p:nvPicPr>
          <p:cNvPr id="269" name="Google Shape;269;p34"/>
          <p:cNvPicPr preferRelativeResize="0"/>
          <p:nvPr/>
        </p:nvPicPr>
        <p:blipFill rotWithShape="1">
          <a:blip r:embed="rId4">
            <a:alphaModFix/>
          </a:blip>
          <a:srcRect b="0" l="0" r="0" t="0"/>
          <a:stretch/>
        </p:blipFill>
        <p:spPr>
          <a:xfrm>
            <a:off x="397491" y="2631717"/>
            <a:ext cx="1550406" cy="1330452"/>
          </a:xfrm>
          <a:prstGeom prst="rect">
            <a:avLst/>
          </a:prstGeom>
          <a:noFill/>
          <a:ln cap="flat" cmpd="sng" w="9525">
            <a:solidFill>
              <a:schemeClr val="dk1"/>
            </a:solidFill>
            <a:prstDash val="solid"/>
            <a:round/>
            <a:headEnd len="sm" w="sm" type="none"/>
            <a:tailEnd len="sm" w="sm" type="none"/>
          </a:ln>
        </p:spPr>
      </p:pic>
      <p:sp>
        <p:nvSpPr>
          <p:cNvPr id="270" name="Google Shape;270;p34"/>
          <p:cNvSpPr/>
          <p:nvPr/>
        </p:nvSpPr>
        <p:spPr>
          <a:xfrm>
            <a:off x="2297050" y="2254950"/>
            <a:ext cx="280736" cy="376767"/>
          </a:xfrm>
          <a:prstGeom prst="striped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1" name="Google Shape;271;p34"/>
          <p:cNvPicPr preferRelativeResize="0"/>
          <p:nvPr/>
        </p:nvPicPr>
        <p:blipFill rotWithShape="1">
          <a:blip r:embed="rId5">
            <a:alphaModFix/>
          </a:blip>
          <a:srcRect b="0" l="0" r="0" t="0"/>
          <a:stretch/>
        </p:blipFill>
        <p:spPr>
          <a:xfrm>
            <a:off x="2887025" y="594307"/>
            <a:ext cx="2366765" cy="1660643"/>
          </a:xfrm>
          <a:prstGeom prst="rect">
            <a:avLst/>
          </a:prstGeom>
          <a:noFill/>
          <a:ln cap="flat" cmpd="sng" w="9525">
            <a:solidFill>
              <a:schemeClr val="dk1"/>
            </a:solidFill>
            <a:prstDash val="solid"/>
            <a:round/>
            <a:headEnd len="sm" w="sm" type="none"/>
            <a:tailEnd len="sm" w="sm" type="none"/>
          </a:ln>
        </p:spPr>
      </p:pic>
      <p:pic>
        <p:nvPicPr>
          <p:cNvPr id="272" name="Google Shape;272;p34"/>
          <p:cNvPicPr preferRelativeResize="0"/>
          <p:nvPr/>
        </p:nvPicPr>
        <p:blipFill rotWithShape="1">
          <a:blip r:embed="rId6">
            <a:alphaModFix/>
          </a:blip>
          <a:srcRect b="0" l="0" r="0" t="0"/>
          <a:stretch/>
        </p:blipFill>
        <p:spPr>
          <a:xfrm>
            <a:off x="2920979" y="2569620"/>
            <a:ext cx="2298855" cy="1501320"/>
          </a:xfrm>
          <a:prstGeom prst="rect">
            <a:avLst/>
          </a:prstGeom>
          <a:noFill/>
          <a:ln>
            <a:noFill/>
          </a:ln>
        </p:spPr>
      </p:pic>
      <p:pic>
        <p:nvPicPr>
          <p:cNvPr id="273" name="Google Shape;273;p34"/>
          <p:cNvPicPr preferRelativeResize="0"/>
          <p:nvPr/>
        </p:nvPicPr>
        <p:blipFill rotWithShape="1">
          <a:blip r:embed="rId7">
            <a:alphaModFix/>
          </a:blip>
          <a:srcRect b="0" l="0" r="0" t="0"/>
          <a:stretch/>
        </p:blipFill>
        <p:spPr>
          <a:xfrm>
            <a:off x="6175618" y="491067"/>
            <a:ext cx="2282582" cy="2021305"/>
          </a:xfrm>
          <a:prstGeom prst="rect">
            <a:avLst/>
          </a:prstGeom>
          <a:noFill/>
          <a:ln cap="flat" cmpd="sng" w="9525">
            <a:solidFill>
              <a:schemeClr val="dk1"/>
            </a:solidFill>
            <a:prstDash val="solid"/>
            <a:round/>
            <a:headEnd len="sm" w="sm" type="none"/>
            <a:tailEnd len="sm" w="sm" type="none"/>
          </a:ln>
        </p:spPr>
      </p:pic>
      <p:pic>
        <p:nvPicPr>
          <p:cNvPr id="274" name="Google Shape;274;p34"/>
          <p:cNvPicPr preferRelativeResize="0"/>
          <p:nvPr/>
        </p:nvPicPr>
        <p:blipFill rotWithShape="1">
          <a:blip r:embed="rId8">
            <a:alphaModFix/>
          </a:blip>
          <a:srcRect b="0" l="0" r="0" t="0"/>
          <a:stretch/>
        </p:blipFill>
        <p:spPr>
          <a:xfrm>
            <a:off x="5879747" y="2740511"/>
            <a:ext cx="2874323" cy="1650833"/>
          </a:xfrm>
          <a:prstGeom prst="rect">
            <a:avLst/>
          </a:prstGeom>
          <a:noFill/>
          <a:ln cap="flat" cmpd="sng" w="9525">
            <a:solidFill>
              <a:schemeClr val="dk1"/>
            </a:solidFill>
            <a:prstDash val="solid"/>
            <a:round/>
            <a:headEnd len="sm" w="sm" type="none"/>
            <a:tailEnd len="sm" w="sm" type="none"/>
          </a:ln>
        </p:spPr>
      </p:pic>
      <p:sp>
        <p:nvSpPr>
          <p:cNvPr id="275" name="Google Shape;275;p34"/>
          <p:cNvSpPr/>
          <p:nvPr/>
        </p:nvSpPr>
        <p:spPr>
          <a:xfrm>
            <a:off x="5422661" y="2066566"/>
            <a:ext cx="280736" cy="376767"/>
          </a:xfrm>
          <a:prstGeom prst="striped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6" name="Google Shape;276;p34"/>
          <p:cNvSpPr/>
          <p:nvPr/>
        </p:nvSpPr>
        <p:spPr>
          <a:xfrm>
            <a:off x="75549" y="4008850"/>
            <a:ext cx="2845500" cy="1052400"/>
          </a:xfrm>
          <a:prstGeom prst="rect">
            <a:avLst/>
          </a:prstGeom>
          <a:noFill/>
          <a:ln>
            <a:noFill/>
          </a:ln>
        </p:spPr>
        <p:txBody>
          <a:bodyPr anchorCtr="0" anchor="t" bIns="34200" lIns="68400" spcFirstLastPara="1" rIns="68400" wrap="square" tIns="34200">
            <a:noAutofit/>
          </a:bodyPr>
          <a:lstStyle/>
          <a:p>
            <a:pPr indent="-343080" lvl="0" marL="343080" marR="0" rtl="0" algn="l">
              <a:lnSpc>
                <a:spcPct val="200000"/>
              </a:lnSpc>
              <a:spcBef>
                <a:spcPts val="0"/>
              </a:spcBef>
              <a:spcAft>
                <a:spcPts val="0"/>
              </a:spcAft>
              <a:buClr>
                <a:srgbClr val="FFFFFF"/>
              </a:buClr>
              <a:buSzPts val="1400"/>
              <a:buFont typeface="Noto Sans Symbols"/>
              <a:buChar char="❖"/>
            </a:pPr>
            <a:r>
              <a:rPr b="1" lang="en" sz="1400">
                <a:solidFill>
                  <a:srgbClr val="FFFFFF"/>
                </a:solidFill>
                <a:latin typeface="Times New Roman"/>
                <a:ea typeface="Times New Roman"/>
                <a:cs typeface="Times New Roman"/>
                <a:sym typeface="Times New Roman"/>
              </a:rPr>
              <a:t>Civil Engineer</a:t>
            </a:r>
            <a:endParaRPr b="1">
              <a:solidFill>
                <a:srgbClr val="FFFFFF"/>
              </a:solidFill>
            </a:endParaRPr>
          </a:p>
          <a:p>
            <a:pPr indent="-343080" lvl="0" marL="343080" marR="0" rtl="0" algn="l">
              <a:lnSpc>
                <a:spcPct val="150000"/>
              </a:lnSpc>
              <a:spcBef>
                <a:spcPts val="0"/>
              </a:spcBef>
              <a:spcAft>
                <a:spcPts val="0"/>
              </a:spcAft>
              <a:buClr>
                <a:srgbClr val="FFFFFF"/>
              </a:buClr>
              <a:buSzPts val="1400"/>
              <a:buFont typeface="Noto Sans Symbols"/>
              <a:buChar char="❖"/>
            </a:pPr>
            <a:r>
              <a:rPr b="1" lang="en">
                <a:solidFill>
                  <a:srgbClr val="FFFFFF"/>
                </a:solidFill>
                <a:latin typeface="Times New Roman"/>
                <a:ea typeface="Times New Roman"/>
                <a:cs typeface="Times New Roman"/>
                <a:sym typeface="Times New Roman"/>
              </a:rPr>
              <a:t>Engineering Analytics</a:t>
            </a:r>
            <a:endParaRPr b="1">
              <a:solidFill>
                <a:srgbClr val="FFFFFF"/>
              </a:solidFill>
            </a:endParaRPr>
          </a:p>
          <a:p>
            <a:pPr indent="-360" lvl="0" marL="360" marR="0" rtl="0" algn="l">
              <a:spcBef>
                <a:spcPts val="0"/>
              </a:spcBef>
              <a:spcAft>
                <a:spcPts val="0"/>
              </a:spcAft>
              <a:buNone/>
            </a:pPr>
            <a:r>
              <a:rPr b="1" lang="en" sz="1400" strike="noStrike">
                <a:solidFill>
                  <a:srgbClr val="FFFFFF"/>
                </a:solidFill>
                <a:latin typeface="Times New Roman"/>
                <a:ea typeface="Times New Roman"/>
                <a:cs typeface="Times New Roman"/>
                <a:sym typeface="Times New Roman"/>
              </a:rPr>
              <a:t> .                  (3 years)</a:t>
            </a:r>
            <a:endParaRPr b="1">
              <a:solidFill>
                <a:srgbClr val="FFFFFF"/>
              </a:solidFill>
            </a:endParaRPr>
          </a:p>
          <a:p>
            <a:pPr indent="0" lvl="0" marL="0" marR="0" rtl="0" algn="l">
              <a:lnSpc>
                <a:spcPct val="200000"/>
              </a:lnSpc>
              <a:spcBef>
                <a:spcPts val="0"/>
              </a:spcBef>
              <a:spcAft>
                <a:spcPts val="0"/>
              </a:spcAft>
              <a:buNone/>
            </a:pPr>
            <a:r>
              <a:t/>
            </a:r>
            <a:endParaRPr b="1" sz="1400" strike="noStrike">
              <a:solidFill>
                <a:srgbClr val="FFFFFF"/>
              </a:solidFill>
            </a:endParaRPr>
          </a:p>
          <a:p>
            <a:pPr indent="-343080" lvl="0" marL="343080" marR="0" rtl="0" algn="l">
              <a:lnSpc>
                <a:spcPct val="200000"/>
              </a:lnSpc>
              <a:spcBef>
                <a:spcPts val="0"/>
              </a:spcBef>
              <a:spcAft>
                <a:spcPts val="0"/>
              </a:spcAft>
              <a:buNone/>
            </a:pPr>
            <a:r>
              <a:t/>
            </a:r>
            <a:endParaRPr b="1" sz="1400" strike="noStrike">
              <a:solidFill>
                <a:srgbClr val="FFFFFF"/>
              </a:solidFill>
            </a:endParaRPr>
          </a:p>
        </p:txBody>
      </p:sp>
      <p:sp>
        <p:nvSpPr>
          <p:cNvPr id="277" name="Google Shape;277;p34"/>
          <p:cNvSpPr/>
          <p:nvPr/>
        </p:nvSpPr>
        <p:spPr>
          <a:xfrm>
            <a:off x="2887025" y="4159899"/>
            <a:ext cx="2435035" cy="526221"/>
          </a:xfrm>
          <a:prstGeom prst="rect">
            <a:avLst/>
          </a:prstGeom>
          <a:noFill/>
          <a:ln>
            <a:noFill/>
          </a:ln>
        </p:spPr>
        <p:txBody>
          <a:bodyPr anchorCtr="0" anchor="t" bIns="34200" lIns="68400" spcFirstLastPara="1" rIns="68400" wrap="square" tIns="34200">
            <a:noAutofit/>
          </a:bodyPr>
          <a:lstStyle/>
          <a:p>
            <a:pPr indent="-343080" lvl="0" marL="343080" marR="0" rtl="0" algn="l">
              <a:lnSpc>
                <a:spcPct val="200000"/>
              </a:lnSpc>
              <a:spcBef>
                <a:spcPts val="0"/>
              </a:spcBef>
              <a:spcAft>
                <a:spcPts val="0"/>
              </a:spcAft>
              <a:buClr>
                <a:srgbClr val="FFFFFF"/>
              </a:buClr>
              <a:buSzPts val="1400"/>
              <a:buFont typeface="Noto Sans Symbols"/>
              <a:buChar char="❖"/>
            </a:pPr>
            <a:r>
              <a:rPr b="1" lang="en" sz="1400">
                <a:solidFill>
                  <a:srgbClr val="FFFFFF"/>
                </a:solidFill>
                <a:latin typeface="Times New Roman"/>
                <a:ea typeface="Times New Roman"/>
                <a:cs typeface="Times New Roman"/>
                <a:sym typeface="Times New Roman"/>
              </a:rPr>
              <a:t>Geological Scientist</a:t>
            </a:r>
            <a:endParaRPr b="1" sz="1400" strike="noStrike">
              <a:solidFill>
                <a:srgbClr val="FFFFFF"/>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t/>
            </a:r>
            <a:endParaRPr b="1" sz="1400" strike="noStrike">
              <a:solidFill>
                <a:srgbClr val="FFFFFF"/>
              </a:solidFill>
            </a:endParaRPr>
          </a:p>
          <a:p>
            <a:pPr indent="-343080" lvl="0" marL="343080" marR="0" rtl="0" algn="l">
              <a:lnSpc>
                <a:spcPct val="200000"/>
              </a:lnSpc>
              <a:spcBef>
                <a:spcPts val="0"/>
              </a:spcBef>
              <a:spcAft>
                <a:spcPts val="0"/>
              </a:spcAft>
              <a:buNone/>
            </a:pPr>
            <a:r>
              <a:t/>
            </a:r>
            <a:endParaRPr b="1" sz="1400" strike="noStrike">
              <a:solidFill>
                <a:srgbClr val="FFFFFF"/>
              </a:solidFill>
            </a:endParaRPr>
          </a:p>
        </p:txBody>
      </p:sp>
      <p:sp>
        <p:nvSpPr>
          <p:cNvPr id="278" name="Google Shape;278;p34"/>
          <p:cNvSpPr/>
          <p:nvPr/>
        </p:nvSpPr>
        <p:spPr>
          <a:xfrm>
            <a:off x="5422651" y="4447450"/>
            <a:ext cx="3582900" cy="526200"/>
          </a:xfrm>
          <a:prstGeom prst="rect">
            <a:avLst/>
          </a:prstGeom>
          <a:noFill/>
          <a:ln>
            <a:noFill/>
          </a:ln>
        </p:spPr>
        <p:txBody>
          <a:bodyPr anchorCtr="0" anchor="t" bIns="34200" lIns="68400" spcFirstLastPara="1" rIns="68400" wrap="square" tIns="34200">
            <a:noAutofit/>
          </a:bodyPr>
          <a:lstStyle/>
          <a:p>
            <a:pPr indent="-343080" lvl="0" marL="343080" marR="0" rtl="0" algn="l">
              <a:lnSpc>
                <a:spcPct val="115000"/>
              </a:lnSpc>
              <a:spcBef>
                <a:spcPts val="0"/>
              </a:spcBef>
              <a:spcAft>
                <a:spcPts val="0"/>
              </a:spcAft>
              <a:buClr>
                <a:srgbClr val="FFFFFF"/>
              </a:buClr>
              <a:buSzPts val="1400"/>
              <a:buFont typeface="Noto Sans Symbols"/>
              <a:buChar char="❖"/>
            </a:pPr>
            <a:r>
              <a:rPr b="1" lang="en" sz="1400">
                <a:solidFill>
                  <a:srgbClr val="FFFFFF"/>
                </a:solidFill>
                <a:latin typeface="Times New Roman"/>
                <a:ea typeface="Times New Roman"/>
                <a:cs typeface="Times New Roman"/>
                <a:sym typeface="Times New Roman"/>
              </a:rPr>
              <a:t>PhD Research </a:t>
            </a:r>
            <a:r>
              <a:rPr b="1" lang="en" sz="1200">
                <a:solidFill>
                  <a:srgbClr val="FFFFFF"/>
                </a:solidFill>
                <a:latin typeface="Times New Roman"/>
                <a:ea typeface="Times New Roman"/>
                <a:cs typeface="Times New Roman"/>
                <a:sym typeface="Times New Roman"/>
              </a:rPr>
              <a:t>(Autonomous Excavation using Computer Vision &amp; Machine Learning)</a:t>
            </a:r>
            <a:endParaRPr b="1" sz="1200">
              <a:solidFill>
                <a:srgbClr val="FFFFFF"/>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7"/>
          <p:cNvSpPr txBox="1"/>
          <p:nvPr/>
        </p:nvSpPr>
        <p:spPr>
          <a:xfrm>
            <a:off x="7885440" y="4412520"/>
            <a:ext cx="572700" cy="2736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Questrial"/>
                <a:ea typeface="Questrial"/>
                <a:cs typeface="Questrial"/>
                <a:sym typeface="Questrial"/>
              </a:rPr>
              <a:t>‹#›</a:t>
            </a:fld>
            <a:endParaRPr b="0" i="0" sz="1400" u="none" cap="none" strike="noStrike">
              <a:solidFill>
                <a:srgbClr val="000000"/>
              </a:solidFill>
              <a:latin typeface="Times New Roman"/>
              <a:ea typeface="Times New Roman"/>
              <a:cs typeface="Times New Roman"/>
              <a:sym typeface="Times New Roman"/>
            </a:endParaRPr>
          </a:p>
        </p:txBody>
      </p:sp>
      <p:sp>
        <p:nvSpPr>
          <p:cNvPr id="75" name="Google Shape;75;p17"/>
          <p:cNvSpPr/>
          <p:nvPr/>
        </p:nvSpPr>
        <p:spPr>
          <a:xfrm>
            <a:off x="2614804" y="260371"/>
            <a:ext cx="3914400" cy="497700"/>
          </a:xfrm>
          <a:prstGeom prst="rect">
            <a:avLst/>
          </a:prstGeom>
          <a:noFill/>
          <a:ln>
            <a:noFill/>
          </a:ln>
        </p:spPr>
        <p:txBody>
          <a:bodyPr anchorCtr="0" anchor="t" bIns="34200" lIns="68400" spcFirstLastPara="1" rIns="68400" wrap="square" tIns="34200">
            <a:noAutofit/>
          </a:bodyPr>
          <a:lstStyle/>
          <a:p>
            <a:pPr indent="0" lvl="0" marL="0" marR="0" rtl="0" algn="ctr">
              <a:lnSpc>
                <a:spcPct val="150000"/>
              </a:lnSpc>
              <a:spcBef>
                <a:spcPts val="0"/>
              </a:spcBef>
              <a:spcAft>
                <a:spcPts val="0"/>
              </a:spcAft>
              <a:buNone/>
            </a:pPr>
            <a:r>
              <a:rPr b="1" i="0" lang="en" sz="2200" u="none" cap="none" strike="noStrike">
                <a:solidFill>
                  <a:srgbClr val="FFFFFF"/>
                </a:solidFill>
                <a:latin typeface="Times New Roman"/>
                <a:ea typeface="Times New Roman"/>
                <a:cs typeface="Times New Roman"/>
                <a:sym typeface="Times New Roman"/>
              </a:rPr>
              <a:t>PROJECT MOTIVATION</a:t>
            </a:r>
            <a:endParaRPr b="0" i="0" sz="2200" u="none" cap="none" strike="noStrike">
              <a:solidFill>
                <a:srgbClr val="FFFFFF"/>
              </a:solidFill>
              <a:latin typeface="Arial"/>
              <a:ea typeface="Arial"/>
              <a:cs typeface="Arial"/>
              <a:sym typeface="Arial"/>
            </a:endParaRPr>
          </a:p>
        </p:txBody>
      </p:sp>
      <p:pic>
        <p:nvPicPr>
          <p:cNvPr id="76" name="Google Shape;76;p17"/>
          <p:cNvPicPr preferRelativeResize="0"/>
          <p:nvPr/>
        </p:nvPicPr>
        <p:blipFill rotWithShape="1">
          <a:blip r:embed="rId3">
            <a:alphaModFix/>
          </a:blip>
          <a:srcRect b="0" l="0" r="0" t="0"/>
          <a:stretch/>
        </p:blipFill>
        <p:spPr>
          <a:xfrm>
            <a:off x="5110749" y="1085250"/>
            <a:ext cx="3914400" cy="2279700"/>
          </a:xfrm>
          <a:prstGeom prst="rect">
            <a:avLst/>
          </a:prstGeom>
          <a:noFill/>
          <a:ln cap="flat" cmpd="sng" w="9525">
            <a:solidFill>
              <a:schemeClr val="dk1"/>
            </a:solidFill>
            <a:prstDash val="solid"/>
            <a:round/>
            <a:headEnd len="sm" w="sm" type="none"/>
            <a:tailEnd len="sm" w="sm" type="none"/>
          </a:ln>
        </p:spPr>
      </p:pic>
      <p:sp>
        <p:nvSpPr>
          <p:cNvPr id="77" name="Google Shape;77;p17"/>
          <p:cNvSpPr/>
          <p:nvPr/>
        </p:nvSpPr>
        <p:spPr>
          <a:xfrm>
            <a:off x="76200" y="892750"/>
            <a:ext cx="5392200" cy="2577000"/>
          </a:xfrm>
          <a:prstGeom prst="rect">
            <a:avLst/>
          </a:prstGeom>
          <a:noFill/>
          <a:ln>
            <a:noFill/>
          </a:ln>
        </p:spPr>
        <p:txBody>
          <a:bodyPr anchorCtr="0" anchor="t" bIns="34200" lIns="68400" spcFirstLastPara="1" rIns="68400" wrap="square" tIns="34200">
            <a:noAutofit/>
          </a:bodyPr>
          <a:lstStyle/>
          <a:p>
            <a:pPr indent="-343080" lvl="0" marL="343080" marR="0" rtl="0" algn="l">
              <a:lnSpc>
                <a:spcPct val="15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Times New Roman"/>
                <a:ea typeface="Times New Roman"/>
                <a:cs typeface="Times New Roman"/>
                <a:sym typeface="Times New Roman"/>
              </a:rPr>
              <a:t>CCTV operators typically monitor 16 to 64 cameras concurrently on the same screen.</a:t>
            </a:r>
            <a:endParaRPr b="0" i="0" sz="1800" u="none" cap="none" strike="noStrike">
              <a:solidFill>
                <a:srgbClr val="FFFFFF"/>
              </a:solidFill>
              <a:latin typeface="Arial"/>
              <a:ea typeface="Arial"/>
              <a:cs typeface="Arial"/>
              <a:sym typeface="Arial"/>
            </a:endParaRPr>
          </a:p>
          <a:p>
            <a:pPr indent="-343080" lvl="0" marL="343080" marR="0" rtl="0" algn="l">
              <a:lnSpc>
                <a:spcPct val="150000"/>
              </a:lnSpc>
              <a:spcBef>
                <a:spcPts val="0"/>
              </a:spcBef>
              <a:spcAft>
                <a:spcPts val="0"/>
              </a:spcAft>
              <a:buNone/>
            </a:pPr>
            <a:r>
              <a:t/>
            </a:r>
            <a:endParaRPr b="0" i="0" sz="1100" u="none" cap="none" strike="noStrike">
              <a:solidFill>
                <a:srgbClr val="FFFFFF"/>
              </a:solidFill>
              <a:latin typeface="Arial"/>
              <a:ea typeface="Arial"/>
              <a:cs typeface="Arial"/>
              <a:sym typeface="Arial"/>
            </a:endParaRPr>
          </a:p>
          <a:p>
            <a:pPr indent="-343080" lvl="0" marL="343080" marR="0" rtl="0" algn="l">
              <a:lnSpc>
                <a:spcPct val="15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Times New Roman"/>
                <a:ea typeface="Times New Roman"/>
                <a:cs typeface="Times New Roman"/>
                <a:sym typeface="Times New Roman"/>
              </a:rPr>
              <a:t>Humans lose ~95% of their attention after focusing on a screen for 20+ mins (Green, 1999).</a:t>
            </a:r>
            <a:endParaRPr b="0" i="0" sz="1800" u="none" cap="none" strike="noStrike">
              <a:solidFill>
                <a:srgbClr val="FFFFFF"/>
              </a:solidFill>
              <a:latin typeface="Arial"/>
              <a:ea typeface="Arial"/>
              <a:cs typeface="Arial"/>
              <a:sym typeface="Arial"/>
            </a:endParaRPr>
          </a:p>
        </p:txBody>
      </p:sp>
      <p:sp>
        <p:nvSpPr>
          <p:cNvPr id="78" name="Google Shape;78;p17"/>
          <p:cNvSpPr/>
          <p:nvPr/>
        </p:nvSpPr>
        <p:spPr>
          <a:xfrm>
            <a:off x="175250" y="3396100"/>
            <a:ext cx="8082900" cy="1638600"/>
          </a:xfrm>
          <a:prstGeom prst="rect">
            <a:avLst/>
          </a:prstGeom>
          <a:noFill/>
          <a:ln>
            <a:noFill/>
          </a:ln>
        </p:spPr>
        <p:txBody>
          <a:bodyPr anchorCtr="0" anchor="t" bIns="34200" lIns="68400" spcFirstLastPara="1" rIns="68400" wrap="square" tIns="34200">
            <a:noAutofit/>
          </a:bodyPr>
          <a:lstStyle/>
          <a:p>
            <a:pPr indent="-216080" lvl="0" marL="343080" marR="0" rtl="0" algn="l">
              <a:lnSpc>
                <a:spcPct val="150000"/>
              </a:lnSpc>
              <a:spcBef>
                <a:spcPts val="0"/>
              </a:spcBef>
              <a:spcAft>
                <a:spcPts val="0"/>
              </a:spcAft>
              <a:buClr>
                <a:srgbClr val="000000"/>
              </a:buClr>
              <a:buSzPts val="2000"/>
              <a:buFont typeface="Noto Sans Symbols"/>
              <a:buNone/>
            </a:pPr>
            <a:r>
              <a:t/>
            </a:r>
            <a:endParaRPr b="0" i="0" sz="1100" u="none" cap="none" strike="noStrike">
              <a:solidFill>
                <a:srgbClr val="FFFFFF"/>
              </a:solidFill>
              <a:latin typeface="Times New Roman"/>
              <a:ea typeface="Times New Roman"/>
              <a:cs typeface="Times New Roman"/>
              <a:sym typeface="Times New Roman"/>
            </a:endParaRPr>
          </a:p>
          <a:p>
            <a:pPr indent="-343080" lvl="0" marL="343080" marR="0" rtl="0" algn="l">
              <a:lnSpc>
                <a:spcPct val="15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Times New Roman"/>
                <a:ea typeface="Times New Roman"/>
                <a:cs typeface="Times New Roman"/>
                <a:sym typeface="Times New Roman"/>
              </a:rPr>
              <a:t>Some CCTVs are not monitored.</a:t>
            </a:r>
            <a:endParaRPr b="0" i="0" sz="1800" u="none" cap="none" strike="noStrike">
              <a:solidFill>
                <a:srgbClr val="FFFFFF"/>
              </a:solidFill>
              <a:latin typeface="Arial"/>
              <a:ea typeface="Arial"/>
              <a:cs typeface="Arial"/>
              <a:sym typeface="Arial"/>
            </a:endParaRPr>
          </a:p>
          <a:p>
            <a:pPr indent="-343080" lvl="0" marL="343080" marR="0" rtl="0" algn="l">
              <a:lnSpc>
                <a:spcPct val="150000"/>
              </a:lnSpc>
              <a:spcBef>
                <a:spcPts val="0"/>
              </a:spcBef>
              <a:spcAft>
                <a:spcPts val="0"/>
              </a:spcAft>
              <a:buNone/>
            </a:pPr>
            <a:r>
              <a:t/>
            </a:r>
            <a:endParaRPr b="0" i="0" sz="1100" u="none" cap="none" strike="noStrike">
              <a:solidFill>
                <a:srgbClr val="FFFFFF"/>
              </a:solidFill>
              <a:latin typeface="Arial"/>
              <a:ea typeface="Arial"/>
              <a:cs typeface="Arial"/>
              <a:sym typeface="Arial"/>
            </a:endParaRPr>
          </a:p>
          <a:p>
            <a:pPr indent="-343080" lvl="0" marL="343080" marR="0" rtl="0" algn="l">
              <a:lnSpc>
                <a:spcPct val="150000"/>
              </a:lnSpc>
              <a:spcBef>
                <a:spcPts val="0"/>
              </a:spcBef>
              <a:spcAft>
                <a:spcPts val="0"/>
              </a:spcAft>
              <a:buClr>
                <a:srgbClr val="FFFFFF"/>
              </a:buClr>
              <a:buSzPts val="2000"/>
              <a:buFont typeface="Noto Sans Symbols"/>
              <a:buChar char="❖"/>
            </a:pPr>
            <a:r>
              <a:rPr b="1" i="0" lang="en" sz="2000" u="none" cap="none" strike="noStrike">
                <a:solidFill>
                  <a:srgbClr val="FFFFFF"/>
                </a:solidFill>
                <a:latin typeface="Times New Roman"/>
                <a:ea typeface="Times New Roman"/>
                <a:cs typeface="Times New Roman"/>
                <a:sym typeface="Times New Roman"/>
              </a:rPr>
              <a:t>Solution ??: </a:t>
            </a:r>
            <a:r>
              <a:rPr b="0" i="0" lang="en" sz="2000" u="none" cap="none" strike="noStrike">
                <a:solidFill>
                  <a:srgbClr val="FFFFFF"/>
                </a:solidFill>
                <a:latin typeface="Times New Roman"/>
                <a:ea typeface="Times New Roman"/>
                <a:cs typeface="Times New Roman"/>
                <a:sym typeface="Times New Roman"/>
              </a:rPr>
              <a:t>A system which recognizes certain actions and flags them.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p:nvPr/>
        </p:nvSpPr>
        <p:spPr>
          <a:xfrm>
            <a:off x="725275" y="47900"/>
            <a:ext cx="7879500" cy="4404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700">
                <a:solidFill>
                  <a:srgbClr val="FFFFFF"/>
                </a:solidFill>
                <a:latin typeface="Times New Roman"/>
                <a:ea typeface="Times New Roman"/>
                <a:cs typeface="Times New Roman"/>
                <a:sym typeface="Times New Roman"/>
              </a:rPr>
              <a:t>BENCHMARKS FOR ACTION RECOGNITION</a:t>
            </a:r>
            <a:endParaRPr b="0" sz="1800" strike="noStrike">
              <a:solidFill>
                <a:srgbClr val="FFFFFF"/>
              </a:solidFill>
              <a:latin typeface="Arial"/>
              <a:ea typeface="Arial"/>
              <a:cs typeface="Arial"/>
              <a:sym typeface="Arial"/>
            </a:endParaRPr>
          </a:p>
        </p:txBody>
      </p:sp>
      <p:graphicFrame>
        <p:nvGraphicFramePr>
          <p:cNvPr id="84" name="Google Shape;84;p18"/>
          <p:cNvGraphicFramePr/>
          <p:nvPr/>
        </p:nvGraphicFramePr>
        <p:xfrm>
          <a:off x="155625" y="488300"/>
          <a:ext cx="3000000" cy="3000000"/>
        </p:xfrm>
        <a:graphic>
          <a:graphicData uri="http://schemas.openxmlformats.org/drawingml/2006/table">
            <a:tbl>
              <a:tblPr>
                <a:noFill/>
                <a:tableStyleId>{92D20328-4AC9-4233-BE9D-8C56AEB29767}</a:tableStyleId>
              </a:tblPr>
              <a:tblGrid>
                <a:gridCol w="1833475"/>
                <a:gridCol w="1699625"/>
                <a:gridCol w="1766550"/>
                <a:gridCol w="1766550"/>
                <a:gridCol w="1766550"/>
              </a:tblGrid>
              <a:tr h="381000">
                <a:tc>
                  <a:txBody>
                    <a:bodyPr/>
                    <a:lstStyle/>
                    <a:p>
                      <a:pPr indent="0" lvl="0" marL="0" rtl="0" algn="ctr">
                        <a:lnSpc>
                          <a:spcPct val="115000"/>
                        </a:lnSpc>
                        <a:spcBef>
                          <a:spcPts val="0"/>
                        </a:spcBef>
                        <a:spcAft>
                          <a:spcPts val="0"/>
                        </a:spcAft>
                        <a:buNone/>
                      </a:pPr>
                      <a:r>
                        <a:rPr b="1" lang="en" sz="1800"/>
                        <a:t>MODEL</a:t>
                      </a:r>
                      <a:endParaRPr b="1" sz="18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b="1" lang="en" sz="1800"/>
                        <a:t>METHOD</a:t>
                      </a:r>
                      <a:endParaRPr b="1" sz="18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b="1" lang="en" sz="1800"/>
                        <a:t>ACCURACY</a:t>
                      </a:r>
                      <a:endParaRPr b="1" sz="18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b="1" lang="en" sz="1800"/>
                        <a:t>RECALL</a:t>
                      </a:r>
                      <a:endParaRPr b="1" sz="18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b="1" lang="en" sz="1800"/>
                        <a:t>PRECISION</a:t>
                      </a:r>
                      <a:endParaRPr b="1" sz="1800"/>
                    </a:p>
                  </a:txBody>
                  <a:tcPr marT="91425" marB="91425" marR="91425" marL="91425">
                    <a:solidFill>
                      <a:srgbClr val="FFFFFF"/>
                    </a:solidFill>
                  </a:tcPr>
                </a:tc>
              </a:tr>
              <a:tr h="381000">
                <a:tc>
                  <a:txBody>
                    <a:bodyPr/>
                    <a:lstStyle/>
                    <a:p>
                      <a:pPr indent="0" lvl="0" marL="0" rtl="0" algn="l">
                        <a:lnSpc>
                          <a:spcPct val="115000"/>
                        </a:lnSpc>
                        <a:spcBef>
                          <a:spcPts val="0"/>
                        </a:spcBef>
                        <a:spcAft>
                          <a:spcPts val="0"/>
                        </a:spcAft>
                        <a:buNone/>
                      </a:pPr>
                      <a:r>
                        <a:rPr b="1" lang="en" sz="1500"/>
                        <a:t>Schindler et al. 2008</a:t>
                      </a:r>
                      <a:endParaRPr b="1" sz="15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lang="en" sz="1600"/>
                        <a:t>3D CNN              </a:t>
                      </a:r>
                      <a:r>
                        <a:rPr lang="en" sz="1000">
                          <a:solidFill>
                            <a:srgbClr val="FF0000"/>
                          </a:solidFill>
                        </a:rPr>
                        <a:t>(10 frames: 0.5s)</a:t>
                      </a:r>
                      <a:endParaRPr sz="1000">
                        <a:solidFill>
                          <a:srgbClr val="FF0000"/>
                        </a:solidFill>
                      </a:endParaRPr>
                    </a:p>
                  </a:txBody>
                  <a:tcPr marT="91425" marB="91425" marR="91425" marL="91425">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92</a:t>
                      </a:r>
                      <a:endParaRPr sz="1800">
                        <a:solidFill>
                          <a:srgbClr val="0000FF"/>
                        </a:solidFill>
                      </a:endParaRPr>
                    </a:p>
                  </a:txBody>
                  <a:tcPr marT="91425" marB="91425" marR="91425" marL="91425">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88</a:t>
                      </a:r>
                      <a:endParaRPr sz="1800">
                        <a:solidFill>
                          <a:srgbClr val="0000FF"/>
                        </a:solidFill>
                      </a:endParaRPr>
                    </a:p>
                  </a:txBody>
                  <a:tcPr marT="91425" marB="91425" marR="91425" marL="91425">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89</a:t>
                      </a:r>
                      <a:endParaRPr sz="1800">
                        <a:solidFill>
                          <a:srgbClr val="0000FF"/>
                        </a:solidFill>
                      </a:endParaRPr>
                    </a:p>
                  </a:txBody>
                  <a:tcPr marT="91425" marB="91425" marR="91425" marL="91425">
                    <a:solidFill>
                      <a:srgbClr val="FFFFFF"/>
                    </a:solidFill>
                  </a:tcPr>
                </a:tc>
              </a:tr>
              <a:tr h="381000">
                <a:tc>
                  <a:txBody>
                    <a:bodyPr/>
                    <a:lstStyle/>
                    <a:p>
                      <a:pPr indent="0" lvl="0" marL="0" rtl="0" algn="l">
                        <a:lnSpc>
                          <a:spcPct val="115000"/>
                        </a:lnSpc>
                        <a:spcBef>
                          <a:spcPts val="0"/>
                        </a:spcBef>
                        <a:spcAft>
                          <a:spcPts val="0"/>
                        </a:spcAft>
                        <a:buNone/>
                      </a:pPr>
                      <a:r>
                        <a:rPr b="1" lang="en" sz="1500"/>
                        <a:t>Jhuang et al. 2007</a:t>
                      </a:r>
                      <a:endParaRPr b="1" sz="15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lang="en" sz="1600"/>
                        <a:t>Multi-class SVM</a:t>
                      </a:r>
                      <a:r>
                        <a:rPr lang="en" sz="1800">
                          <a:solidFill>
                            <a:srgbClr val="FF0000"/>
                          </a:solidFill>
                        </a:rPr>
                        <a:t> </a:t>
                      </a:r>
                      <a:r>
                        <a:rPr lang="en" sz="1200">
                          <a:solidFill>
                            <a:srgbClr val="FF0000"/>
                          </a:solidFill>
                        </a:rPr>
                        <a:t>(frame-by-frame)</a:t>
                      </a:r>
                      <a:endParaRPr sz="1200">
                        <a:solidFill>
                          <a:srgbClr val="FF0000"/>
                        </a:solidFill>
                      </a:endParaRPr>
                    </a:p>
                  </a:txBody>
                  <a:tcPr marT="91425" marB="91425" marR="91425" marL="91425">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91</a:t>
                      </a:r>
                      <a:endParaRPr sz="1800">
                        <a:solidFill>
                          <a:srgbClr val="0000FF"/>
                        </a:solidFill>
                      </a:endParaRPr>
                    </a:p>
                  </a:txBody>
                  <a:tcPr marT="91425" marB="91425" marR="91425" marL="91425">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a:t>
                      </a:r>
                      <a:endParaRPr sz="1800">
                        <a:solidFill>
                          <a:srgbClr val="0000FF"/>
                        </a:solidFill>
                      </a:endParaRPr>
                    </a:p>
                  </a:txBody>
                  <a:tcPr marT="91425" marB="91425" marR="91425" marL="91425">
                    <a:solidFill>
                      <a:srgbClr val="FFFFFF"/>
                    </a:solidFill>
                  </a:tcPr>
                </a:tc>
                <a:tc>
                  <a:txBody>
                    <a:bodyPr/>
                    <a:lstStyle/>
                    <a:p>
                      <a:pPr indent="0" lvl="0" marL="0" rtl="0" algn="ctr">
                        <a:lnSpc>
                          <a:spcPct val="200000"/>
                        </a:lnSpc>
                        <a:spcBef>
                          <a:spcPts val="0"/>
                        </a:spcBef>
                        <a:spcAft>
                          <a:spcPts val="0"/>
                        </a:spcAft>
                        <a:buNone/>
                      </a:pPr>
                      <a:r>
                        <a:rPr lang="en" sz="1800">
                          <a:solidFill>
                            <a:srgbClr val="0000FF"/>
                          </a:solidFill>
                        </a:rPr>
                        <a:t>-</a:t>
                      </a:r>
                      <a:endParaRPr sz="1800">
                        <a:solidFill>
                          <a:srgbClr val="0000FF"/>
                        </a:solidFill>
                      </a:endParaRPr>
                    </a:p>
                  </a:txBody>
                  <a:tcPr marT="91425" marB="91425" marR="91425" marL="91425">
                    <a:solidFill>
                      <a:srgbClr val="FFFFFF"/>
                    </a:solidFill>
                  </a:tcPr>
                </a:tc>
              </a:tr>
              <a:tr h="381000">
                <a:tc>
                  <a:txBody>
                    <a:bodyPr/>
                    <a:lstStyle/>
                    <a:p>
                      <a:pPr indent="0" lvl="0" marL="0" rtl="0" algn="l">
                        <a:lnSpc>
                          <a:spcPct val="115000"/>
                        </a:lnSpc>
                        <a:spcBef>
                          <a:spcPts val="0"/>
                        </a:spcBef>
                        <a:spcAft>
                          <a:spcPts val="0"/>
                        </a:spcAft>
                        <a:buNone/>
                      </a:pPr>
                      <a:r>
                        <a:rPr b="1" lang="en" sz="1500"/>
                        <a:t>Niebles et al. 2008</a:t>
                      </a:r>
                      <a:endParaRPr b="1" sz="15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lang="en" sz="1600"/>
                        <a:t>LDA &amp; pLSA</a:t>
                      </a:r>
                      <a:endParaRPr sz="1600"/>
                    </a:p>
                  </a:txBody>
                  <a:tcPr marT="91425" marB="91425" marR="91425" marL="91425">
                    <a:solidFill>
                      <a:srgbClr val="FFFFFF"/>
                    </a:solidFill>
                  </a:tcPr>
                </a:tc>
                <a:tc>
                  <a:txBody>
                    <a:bodyPr/>
                    <a:lstStyle/>
                    <a:p>
                      <a:pPr indent="0" lvl="0" marL="0" rtl="0" algn="ctr">
                        <a:lnSpc>
                          <a:spcPct val="150000"/>
                        </a:lnSpc>
                        <a:spcBef>
                          <a:spcPts val="0"/>
                        </a:spcBef>
                        <a:spcAft>
                          <a:spcPts val="0"/>
                        </a:spcAft>
                        <a:buNone/>
                      </a:pPr>
                      <a:r>
                        <a:rPr lang="en" sz="1600"/>
                        <a:t>83</a:t>
                      </a:r>
                      <a:endParaRPr sz="1600"/>
                    </a:p>
                  </a:txBody>
                  <a:tcPr marT="91425" marB="91425" marR="91425" marL="91425">
                    <a:solidFill>
                      <a:srgbClr val="FFFFFF"/>
                    </a:solidFill>
                  </a:tcPr>
                </a:tc>
                <a:tc>
                  <a:txBody>
                    <a:bodyPr/>
                    <a:lstStyle/>
                    <a:p>
                      <a:pPr indent="0" lvl="0" marL="0" rtl="0" algn="ctr">
                        <a:lnSpc>
                          <a:spcPct val="150000"/>
                        </a:lnSpc>
                        <a:spcBef>
                          <a:spcPts val="0"/>
                        </a:spcBef>
                        <a:spcAft>
                          <a:spcPts val="0"/>
                        </a:spcAft>
                        <a:buNone/>
                      </a:pPr>
                      <a:r>
                        <a:rPr lang="en" sz="1600"/>
                        <a:t>83</a:t>
                      </a:r>
                      <a:endParaRPr sz="1600"/>
                    </a:p>
                  </a:txBody>
                  <a:tcPr marT="91425" marB="91425" marR="91425" marL="91425">
                    <a:solidFill>
                      <a:srgbClr val="FFFFFF"/>
                    </a:solidFill>
                  </a:tcPr>
                </a:tc>
                <a:tc>
                  <a:txBody>
                    <a:bodyPr/>
                    <a:lstStyle/>
                    <a:p>
                      <a:pPr indent="0" lvl="0" marL="0" rtl="0" algn="ctr">
                        <a:lnSpc>
                          <a:spcPct val="150000"/>
                        </a:lnSpc>
                        <a:spcBef>
                          <a:spcPts val="0"/>
                        </a:spcBef>
                        <a:spcAft>
                          <a:spcPts val="0"/>
                        </a:spcAft>
                        <a:buNone/>
                      </a:pPr>
                      <a:r>
                        <a:rPr lang="en" sz="1600"/>
                        <a:t>84</a:t>
                      </a:r>
                      <a:endParaRPr sz="1600"/>
                    </a:p>
                  </a:txBody>
                  <a:tcPr marT="91425" marB="91425" marR="91425" marL="91425">
                    <a:solidFill>
                      <a:srgbClr val="FFFFFF"/>
                    </a:solidFill>
                  </a:tcPr>
                </a:tc>
              </a:tr>
              <a:tr h="381000">
                <a:tc>
                  <a:txBody>
                    <a:bodyPr/>
                    <a:lstStyle/>
                    <a:p>
                      <a:pPr indent="0" lvl="0" marL="0" rtl="0" algn="l">
                        <a:lnSpc>
                          <a:spcPct val="115000"/>
                        </a:lnSpc>
                        <a:spcBef>
                          <a:spcPts val="0"/>
                        </a:spcBef>
                        <a:spcAft>
                          <a:spcPts val="0"/>
                        </a:spcAft>
                        <a:buNone/>
                      </a:pPr>
                      <a:r>
                        <a:rPr b="1" lang="en" sz="1500"/>
                        <a:t>Dollar et al. 2005</a:t>
                      </a:r>
                      <a:endParaRPr b="1" sz="1500"/>
                    </a:p>
                  </a:txBody>
                  <a:tcPr marT="91425" marB="91425" marR="91425" marL="91425">
                    <a:solidFill>
                      <a:srgbClr val="FFFFFF"/>
                    </a:solidFill>
                  </a:tcPr>
                </a:tc>
                <a:tc>
                  <a:txBody>
                    <a:bodyPr/>
                    <a:lstStyle/>
                    <a:p>
                      <a:pPr indent="0" lvl="0" marL="0" rtl="0" algn="ctr">
                        <a:lnSpc>
                          <a:spcPct val="115000"/>
                        </a:lnSpc>
                        <a:spcBef>
                          <a:spcPts val="0"/>
                        </a:spcBef>
                        <a:spcAft>
                          <a:spcPts val="0"/>
                        </a:spcAft>
                        <a:buNone/>
                      </a:pPr>
                      <a:r>
                        <a:rPr lang="en" sz="1600"/>
                        <a:t>kNN &amp; SVM</a:t>
                      </a:r>
                      <a:endParaRPr sz="1600"/>
                    </a:p>
                  </a:txBody>
                  <a:tcPr marT="91425" marB="91425" marR="91425" marL="91425">
                    <a:solidFill>
                      <a:srgbClr val="FFFFFF"/>
                    </a:solidFill>
                  </a:tcPr>
                </a:tc>
                <a:tc>
                  <a:txBody>
                    <a:bodyPr/>
                    <a:lstStyle/>
                    <a:p>
                      <a:pPr indent="0" lvl="0" marL="0" rtl="0" algn="ctr">
                        <a:lnSpc>
                          <a:spcPct val="150000"/>
                        </a:lnSpc>
                        <a:spcBef>
                          <a:spcPts val="0"/>
                        </a:spcBef>
                        <a:spcAft>
                          <a:spcPts val="0"/>
                        </a:spcAft>
                        <a:buNone/>
                      </a:pPr>
                      <a:r>
                        <a:rPr lang="en" sz="1600"/>
                        <a:t>81</a:t>
                      </a:r>
                      <a:endParaRPr sz="1600"/>
                    </a:p>
                  </a:txBody>
                  <a:tcPr marT="91425" marB="91425" marR="91425" marL="91425">
                    <a:solidFill>
                      <a:srgbClr val="FFFFFF"/>
                    </a:solidFill>
                  </a:tcPr>
                </a:tc>
                <a:tc>
                  <a:txBody>
                    <a:bodyPr/>
                    <a:lstStyle/>
                    <a:p>
                      <a:pPr indent="0" lvl="0" marL="0" rtl="0" algn="ctr">
                        <a:lnSpc>
                          <a:spcPct val="150000"/>
                        </a:lnSpc>
                        <a:spcBef>
                          <a:spcPts val="0"/>
                        </a:spcBef>
                        <a:spcAft>
                          <a:spcPts val="0"/>
                        </a:spcAft>
                        <a:buNone/>
                      </a:pPr>
                      <a:r>
                        <a:rPr lang="en" sz="1600"/>
                        <a:t>81</a:t>
                      </a:r>
                      <a:endParaRPr sz="1600"/>
                    </a:p>
                  </a:txBody>
                  <a:tcPr marT="91425" marB="91425" marR="91425" marL="91425">
                    <a:solidFill>
                      <a:srgbClr val="FFFFFF"/>
                    </a:solidFill>
                  </a:tcPr>
                </a:tc>
                <a:tc>
                  <a:txBody>
                    <a:bodyPr/>
                    <a:lstStyle/>
                    <a:p>
                      <a:pPr indent="0" lvl="0" marL="0" rtl="0" algn="ctr">
                        <a:lnSpc>
                          <a:spcPct val="150000"/>
                        </a:lnSpc>
                        <a:spcBef>
                          <a:spcPts val="0"/>
                        </a:spcBef>
                        <a:spcAft>
                          <a:spcPts val="0"/>
                        </a:spcAft>
                        <a:buNone/>
                      </a:pPr>
                      <a:r>
                        <a:rPr lang="en" sz="1600"/>
                        <a:t>83</a:t>
                      </a:r>
                      <a:endParaRPr sz="1600"/>
                    </a:p>
                  </a:txBody>
                  <a:tcPr marT="91425" marB="91425" marR="91425" marL="91425">
                    <a:solidFill>
                      <a:srgbClr val="FFFFFF"/>
                    </a:solidFill>
                  </a:tcPr>
                </a:tc>
              </a:tr>
              <a:tr h="381000">
                <a:tc>
                  <a:txBody>
                    <a:bodyPr/>
                    <a:lstStyle/>
                    <a:p>
                      <a:pPr indent="0" lvl="0" marL="0" rtl="0" algn="l">
                        <a:lnSpc>
                          <a:spcPct val="115000"/>
                        </a:lnSpc>
                        <a:spcBef>
                          <a:spcPts val="0"/>
                        </a:spcBef>
                        <a:spcAft>
                          <a:spcPts val="0"/>
                        </a:spcAft>
                        <a:buNone/>
                      </a:pPr>
                      <a:r>
                        <a:rPr b="1" lang="en" sz="1500"/>
                        <a:t>Schludt et al. 2005</a:t>
                      </a:r>
                      <a:endParaRPr b="1" sz="15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600"/>
                        <a:t>SVM + Conv. Kernel</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t>71</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t>72</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t>77</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b="1" lang="en" sz="1500">
                          <a:solidFill>
                            <a:srgbClr val="FF0000"/>
                          </a:solidFill>
                        </a:rPr>
                        <a:t>Smartsurv</a:t>
                      </a:r>
                      <a:endParaRPr b="1" sz="15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600">
                          <a:solidFill>
                            <a:srgbClr val="FF0000"/>
                          </a:solidFill>
                        </a:rPr>
                        <a:t>3D CNN</a:t>
                      </a:r>
                      <a:endParaRPr sz="1600">
                        <a:solidFill>
                          <a:srgbClr val="FF0000"/>
                        </a:solidFill>
                      </a:endParaRPr>
                    </a:p>
                    <a:p>
                      <a:pPr indent="0" lvl="0" marL="0" rtl="0" algn="ctr">
                        <a:lnSpc>
                          <a:spcPct val="115000"/>
                        </a:lnSpc>
                        <a:spcBef>
                          <a:spcPts val="0"/>
                        </a:spcBef>
                        <a:spcAft>
                          <a:spcPts val="0"/>
                        </a:spcAft>
                        <a:buClr>
                          <a:schemeClr val="dk1"/>
                        </a:buClr>
                        <a:buSzPts val="1100"/>
                        <a:buFont typeface="Arial"/>
                        <a:buNone/>
                      </a:pPr>
                      <a:r>
                        <a:rPr lang="en" sz="1200">
                          <a:solidFill>
                            <a:srgbClr val="FF0000"/>
                          </a:solidFill>
                        </a:rPr>
                        <a:t>(50 frames: 5s)</a:t>
                      </a:r>
                      <a:endParaRPr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solidFill>
                            <a:srgbClr val="FF0000"/>
                          </a:solidFill>
                        </a:rPr>
                        <a:t>??</a:t>
                      </a:r>
                      <a:endParaRPr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solidFill>
                            <a:srgbClr val="FF0000"/>
                          </a:solidFill>
                        </a:rPr>
                        <a:t>??</a:t>
                      </a:r>
                      <a:endParaRPr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50000"/>
                        </a:lnSpc>
                        <a:spcBef>
                          <a:spcPts val="0"/>
                        </a:spcBef>
                        <a:spcAft>
                          <a:spcPts val="0"/>
                        </a:spcAft>
                        <a:buNone/>
                      </a:pPr>
                      <a:r>
                        <a:rPr lang="en" sz="1600">
                          <a:solidFill>
                            <a:srgbClr val="FF0000"/>
                          </a:solidFill>
                        </a:rPr>
                        <a:t>??</a:t>
                      </a:r>
                      <a:endParaRPr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9"/>
          <p:cNvSpPr txBox="1"/>
          <p:nvPr/>
        </p:nvSpPr>
        <p:spPr>
          <a:xfrm>
            <a:off x="8398788" y="4869900"/>
            <a:ext cx="572760" cy="2736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Questrial"/>
                <a:ea typeface="Questrial"/>
                <a:cs typeface="Questrial"/>
                <a:sym typeface="Questrial"/>
              </a:rPr>
              <a:t>‹#›</a:t>
            </a:fld>
            <a:endParaRPr b="0" i="0" sz="1400" u="none" cap="none" strike="noStrike">
              <a:solidFill>
                <a:srgbClr val="000000"/>
              </a:solidFill>
              <a:latin typeface="Times New Roman"/>
              <a:ea typeface="Times New Roman"/>
              <a:cs typeface="Times New Roman"/>
              <a:sym typeface="Times New Roman"/>
            </a:endParaRPr>
          </a:p>
        </p:txBody>
      </p:sp>
      <p:sp>
        <p:nvSpPr>
          <p:cNvPr id="91" name="Google Shape;91;p19"/>
          <p:cNvSpPr/>
          <p:nvPr/>
        </p:nvSpPr>
        <p:spPr>
          <a:xfrm>
            <a:off x="313500" y="128625"/>
            <a:ext cx="8517000" cy="4410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400">
                <a:solidFill>
                  <a:srgbClr val="FFFFFF"/>
                </a:solidFill>
                <a:latin typeface="Times New Roman"/>
                <a:ea typeface="Times New Roman"/>
                <a:cs typeface="Times New Roman"/>
                <a:sym typeface="Times New Roman"/>
              </a:rPr>
              <a:t>So, how do we teach a machine to understand actions in videos?</a:t>
            </a:r>
            <a:endParaRPr b="0" i="0" sz="2400" u="none" cap="none" strike="noStrike">
              <a:solidFill>
                <a:srgbClr val="FFFFFF"/>
              </a:solidFill>
              <a:latin typeface="Arial"/>
              <a:ea typeface="Arial"/>
              <a:cs typeface="Arial"/>
              <a:sym typeface="Arial"/>
            </a:endParaRPr>
          </a:p>
        </p:txBody>
      </p:sp>
      <p:pic>
        <p:nvPicPr>
          <p:cNvPr id="92" name="Google Shape;92;p19"/>
          <p:cNvPicPr preferRelativeResize="0"/>
          <p:nvPr/>
        </p:nvPicPr>
        <p:blipFill rotWithShape="1">
          <a:blip r:embed="rId3">
            <a:alphaModFix/>
          </a:blip>
          <a:srcRect b="0" l="0" r="0" t="0"/>
          <a:stretch/>
        </p:blipFill>
        <p:spPr>
          <a:xfrm>
            <a:off x="3420775" y="788550"/>
            <a:ext cx="5594700" cy="4002600"/>
          </a:xfrm>
          <a:prstGeom prst="rect">
            <a:avLst/>
          </a:prstGeom>
          <a:noFill/>
          <a:ln>
            <a:noFill/>
          </a:ln>
        </p:spPr>
      </p:pic>
      <p:pic>
        <p:nvPicPr>
          <p:cNvPr id="93" name="Google Shape;93;p19"/>
          <p:cNvPicPr preferRelativeResize="0"/>
          <p:nvPr/>
        </p:nvPicPr>
        <p:blipFill>
          <a:blip r:embed="rId4">
            <a:alphaModFix/>
          </a:blip>
          <a:stretch>
            <a:fillRect/>
          </a:stretch>
        </p:blipFill>
        <p:spPr>
          <a:xfrm>
            <a:off x="129525" y="788612"/>
            <a:ext cx="3178700" cy="400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p:nvPr/>
        </p:nvSpPr>
        <p:spPr>
          <a:xfrm>
            <a:off x="433137" y="642234"/>
            <a:ext cx="3144252" cy="493294"/>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99" name="Google Shape;99;p20"/>
          <p:cNvSpPr txBox="1"/>
          <p:nvPr/>
        </p:nvSpPr>
        <p:spPr>
          <a:xfrm>
            <a:off x="433137" y="704215"/>
            <a:ext cx="3144252" cy="3539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700" u="none" cap="none" strike="noStrike">
                <a:solidFill>
                  <a:schemeClr val="dk1"/>
                </a:solidFill>
                <a:latin typeface="Arial"/>
                <a:ea typeface="Arial"/>
                <a:cs typeface="Arial"/>
                <a:sym typeface="Arial"/>
              </a:rPr>
              <a:t>Input Video: 1, 160, 120, 150</a:t>
            </a:r>
            <a:endParaRPr/>
          </a:p>
        </p:txBody>
      </p:sp>
      <p:sp>
        <p:nvSpPr>
          <p:cNvPr id="100" name="Google Shape;100;p20"/>
          <p:cNvSpPr/>
          <p:nvPr/>
        </p:nvSpPr>
        <p:spPr>
          <a:xfrm>
            <a:off x="745961" y="1873280"/>
            <a:ext cx="3280608" cy="47835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20"/>
          <p:cNvSpPr/>
          <p:nvPr/>
        </p:nvSpPr>
        <p:spPr>
          <a:xfrm>
            <a:off x="2711116" y="4472463"/>
            <a:ext cx="3104147" cy="493295"/>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20"/>
          <p:cNvSpPr/>
          <p:nvPr/>
        </p:nvSpPr>
        <p:spPr>
          <a:xfrm>
            <a:off x="5494421" y="3662556"/>
            <a:ext cx="2045368" cy="468286"/>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20"/>
          <p:cNvSpPr/>
          <p:nvPr/>
        </p:nvSpPr>
        <p:spPr>
          <a:xfrm>
            <a:off x="1852863" y="3165399"/>
            <a:ext cx="2173706" cy="493295"/>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20"/>
          <p:cNvSpPr/>
          <p:nvPr/>
        </p:nvSpPr>
        <p:spPr>
          <a:xfrm>
            <a:off x="4652207" y="2396289"/>
            <a:ext cx="3673646" cy="428855"/>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20"/>
          <p:cNvSpPr txBox="1"/>
          <p:nvPr/>
        </p:nvSpPr>
        <p:spPr>
          <a:xfrm>
            <a:off x="5478376" y="3731578"/>
            <a:ext cx="206141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chemeClr val="dk1"/>
                </a:solidFill>
                <a:latin typeface="Arial"/>
                <a:ea typeface="Arial"/>
                <a:cs typeface="Arial"/>
                <a:sym typeface="Arial"/>
              </a:rPr>
              <a:t>Dense (Relu)      128</a:t>
            </a:r>
            <a:endParaRPr/>
          </a:p>
        </p:txBody>
      </p:sp>
      <p:sp>
        <p:nvSpPr>
          <p:cNvPr id="106" name="Google Shape;106;p20"/>
          <p:cNvSpPr txBox="1"/>
          <p:nvPr/>
        </p:nvSpPr>
        <p:spPr>
          <a:xfrm>
            <a:off x="4652207" y="2455812"/>
            <a:ext cx="40105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3D Max Pool. Layer     (32, 5, 5, 5)</a:t>
            </a:r>
            <a:endParaRPr sz="1800">
              <a:solidFill>
                <a:schemeClr val="dk1"/>
              </a:solidFill>
              <a:latin typeface="Arial"/>
              <a:ea typeface="Arial"/>
              <a:cs typeface="Arial"/>
              <a:sym typeface="Arial"/>
            </a:endParaRPr>
          </a:p>
        </p:txBody>
      </p:sp>
      <p:sp>
        <p:nvSpPr>
          <p:cNvPr id="107" name="Google Shape;107;p20"/>
          <p:cNvSpPr txBox="1"/>
          <p:nvPr/>
        </p:nvSpPr>
        <p:spPr>
          <a:xfrm>
            <a:off x="2053391" y="3237306"/>
            <a:ext cx="37538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Flatten       (4000)</a:t>
            </a:r>
            <a:endParaRPr/>
          </a:p>
        </p:txBody>
      </p:sp>
      <p:sp>
        <p:nvSpPr>
          <p:cNvPr id="108" name="Google Shape;108;p20"/>
          <p:cNvSpPr txBox="1"/>
          <p:nvPr/>
        </p:nvSpPr>
        <p:spPr>
          <a:xfrm>
            <a:off x="745960" y="1912839"/>
            <a:ext cx="356134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chemeClr val="dk1"/>
                </a:solidFill>
                <a:latin typeface="Arial"/>
                <a:ea typeface="Arial"/>
                <a:cs typeface="Arial"/>
                <a:sym typeface="Arial"/>
              </a:rPr>
              <a:t>3D Conv. Layer       (32, 16,16,51)</a:t>
            </a:r>
            <a:endParaRPr/>
          </a:p>
        </p:txBody>
      </p:sp>
      <p:sp>
        <p:nvSpPr>
          <p:cNvPr id="109" name="Google Shape;109;p20"/>
          <p:cNvSpPr txBox="1"/>
          <p:nvPr/>
        </p:nvSpPr>
        <p:spPr>
          <a:xfrm>
            <a:off x="2991848" y="4541485"/>
            <a:ext cx="308810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Dense (Softmax)       4    </a:t>
            </a:r>
            <a:endParaRPr/>
          </a:p>
        </p:txBody>
      </p:sp>
      <p:sp>
        <p:nvSpPr>
          <p:cNvPr id="110" name="Google Shape;110;p20"/>
          <p:cNvSpPr/>
          <p:nvPr/>
        </p:nvSpPr>
        <p:spPr>
          <a:xfrm>
            <a:off x="3649580" y="1131792"/>
            <a:ext cx="3192378" cy="493294"/>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20"/>
          <p:cNvSpPr txBox="1"/>
          <p:nvPr/>
        </p:nvSpPr>
        <p:spPr>
          <a:xfrm>
            <a:off x="3649579" y="1217014"/>
            <a:ext cx="326456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chemeClr val="dk1"/>
                </a:solidFill>
                <a:latin typeface="Arial"/>
                <a:ea typeface="Arial"/>
                <a:cs typeface="Arial"/>
                <a:sym typeface="Arial"/>
              </a:rPr>
              <a:t>Video reduced:        1, 20, 20, 100</a:t>
            </a:r>
            <a:endParaRPr/>
          </a:p>
        </p:txBody>
      </p:sp>
      <p:cxnSp>
        <p:nvCxnSpPr>
          <p:cNvPr id="112" name="Google Shape;112;p20"/>
          <p:cNvCxnSpPr>
            <a:stCxn id="99" idx="3"/>
            <a:endCxn id="110" idx="0"/>
          </p:cNvCxnSpPr>
          <p:nvPr/>
        </p:nvCxnSpPr>
        <p:spPr>
          <a:xfrm>
            <a:off x="3577389" y="881186"/>
            <a:ext cx="1668300" cy="250500"/>
          </a:xfrm>
          <a:prstGeom prst="bentConnector2">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sp>
        <p:nvSpPr>
          <p:cNvPr id="113" name="Google Shape;113;p20"/>
          <p:cNvSpPr/>
          <p:nvPr/>
        </p:nvSpPr>
        <p:spPr>
          <a:xfrm>
            <a:off x="2326105" y="2037347"/>
            <a:ext cx="232611" cy="96253"/>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20"/>
          <p:cNvSpPr/>
          <p:nvPr/>
        </p:nvSpPr>
        <p:spPr>
          <a:xfrm>
            <a:off x="6797840" y="2623615"/>
            <a:ext cx="232611" cy="96253"/>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p20"/>
          <p:cNvSpPr/>
          <p:nvPr/>
        </p:nvSpPr>
        <p:spPr>
          <a:xfrm>
            <a:off x="2971800" y="3395690"/>
            <a:ext cx="232611" cy="96253"/>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 name="Google Shape;116;p20"/>
          <p:cNvSpPr/>
          <p:nvPr/>
        </p:nvSpPr>
        <p:spPr>
          <a:xfrm>
            <a:off x="4904869" y="4705073"/>
            <a:ext cx="232611" cy="96253"/>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 name="Google Shape;117;p20"/>
          <p:cNvSpPr/>
          <p:nvPr/>
        </p:nvSpPr>
        <p:spPr>
          <a:xfrm>
            <a:off x="6797839" y="3883407"/>
            <a:ext cx="232611" cy="96253"/>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18" name="Google Shape;118;p20"/>
          <p:cNvCxnSpPr>
            <a:stCxn id="111" idx="1"/>
            <a:endCxn id="100" idx="0"/>
          </p:cNvCxnSpPr>
          <p:nvPr/>
        </p:nvCxnSpPr>
        <p:spPr>
          <a:xfrm flipH="1">
            <a:off x="2386279" y="1386291"/>
            <a:ext cx="1263300" cy="486900"/>
          </a:xfrm>
          <a:prstGeom prst="bentConnector2">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19" name="Google Shape;119;p20"/>
          <p:cNvCxnSpPr>
            <a:endCxn id="104" idx="0"/>
          </p:cNvCxnSpPr>
          <p:nvPr/>
        </p:nvCxnSpPr>
        <p:spPr>
          <a:xfrm>
            <a:off x="4026630" y="2137689"/>
            <a:ext cx="2462400" cy="258600"/>
          </a:xfrm>
          <a:prstGeom prst="bentConnector2">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20" name="Google Shape;120;p20"/>
          <p:cNvCxnSpPr>
            <a:stCxn id="106" idx="1"/>
            <a:endCxn id="103" idx="0"/>
          </p:cNvCxnSpPr>
          <p:nvPr/>
        </p:nvCxnSpPr>
        <p:spPr>
          <a:xfrm flipH="1">
            <a:off x="2939807" y="2640478"/>
            <a:ext cx="1712400" cy="525000"/>
          </a:xfrm>
          <a:prstGeom prst="bentConnector2">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21" name="Google Shape;121;p20"/>
          <p:cNvCxnSpPr>
            <a:stCxn id="103" idx="3"/>
            <a:endCxn id="102" idx="0"/>
          </p:cNvCxnSpPr>
          <p:nvPr/>
        </p:nvCxnSpPr>
        <p:spPr>
          <a:xfrm>
            <a:off x="4026569" y="3412047"/>
            <a:ext cx="2490600" cy="250500"/>
          </a:xfrm>
          <a:prstGeom prst="bentConnector2">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22" name="Google Shape;122;p20"/>
          <p:cNvCxnSpPr>
            <a:stCxn id="102" idx="2"/>
            <a:endCxn id="101" idx="0"/>
          </p:cNvCxnSpPr>
          <p:nvPr/>
        </p:nvCxnSpPr>
        <p:spPr>
          <a:xfrm rot="5400000">
            <a:off x="5219305" y="3174742"/>
            <a:ext cx="341700" cy="2253900"/>
          </a:xfrm>
          <a:prstGeom prst="bentConnector3">
            <a:avLst>
              <a:gd fmla="val 50000" name="adj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sp>
        <p:nvSpPr>
          <p:cNvPr id="123" name="Google Shape;123;p20"/>
          <p:cNvSpPr/>
          <p:nvPr/>
        </p:nvSpPr>
        <p:spPr>
          <a:xfrm>
            <a:off x="1525675" y="90000"/>
            <a:ext cx="6171900" cy="4290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700">
                <a:solidFill>
                  <a:srgbClr val="FFFFFF"/>
                </a:solidFill>
                <a:latin typeface="Times New Roman"/>
                <a:ea typeface="Times New Roman"/>
                <a:cs typeface="Times New Roman"/>
                <a:sym typeface="Times New Roman"/>
              </a:rPr>
              <a:t>MODEL</a:t>
            </a:r>
            <a:r>
              <a:rPr b="1" lang="en" sz="2700">
                <a:solidFill>
                  <a:srgbClr val="FFFFFF"/>
                </a:solidFill>
                <a:latin typeface="Times New Roman"/>
                <a:ea typeface="Times New Roman"/>
                <a:cs typeface="Times New Roman"/>
                <a:sym typeface="Times New Roman"/>
              </a:rPr>
              <a:t> PIPELINE</a:t>
            </a:r>
            <a:endParaRPr b="0" sz="1800" strike="noStrike">
              <a:solidFill>
                <a:srgbClr val="FFFFFF"/>
              </a:solidFill>
              <a:latin typeface="Arial"/>
              <a:ea typeface="Arial"/>
              <a:cs typeface="Arial"/>
              <a:sym typeface="Arial"/>
            </a:endParaRPr>
          </a:p>
        </p:txBody>
      </p:sp>
      <p:sp>
        <p:nvSpPr>
          <p:cNvPr id="124" name="Google Shape;124;p20"/>
          <p:cNvSpPr txBox="1"/>
          <p:nvPr/>
        </p:nvSpPr>
        <p:spPr>
          <a:xfrm>
            <a:off x="3050006" y="2636077"/>
            <a:ext cx="123123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FFFFFF"/>
                </a:solidFill>
                <a:latin typeface="Arial"/>
                <a:ea typeface="Arial"/>
                <a:cs typeface="Arial"/>
                <a:sym typeface="Arial"/>
              </a:rPr>
              <a:t>Dropout (0.5)</a:t>
            </a:r>
            <a:endParaRPr>
              <a:solidFill>
                <a:srgbClr val="FFFFFF"/>
              </a:solidFill>
            </a:endParaRPr>
          </a:p>
        </p:txBody>
      </p:sp>
      <p:sp>
        <p:nvSpPr>
          <p:cNvPr id="125" name="Google Shape;125;p20"/>
          <p:cNvSpPr txBox="1"/>
          <p:nvPr/>
        </p:nvSpPr>
        <p:spPr>
          <a:xfrm>
            <a:off x="6079953" y="4291350"/>
            <a:ext cx="123123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FFFFFF"/>
                </a:solidFill>
                <a:latin typeface="Arial"/>
                <a:ea typeface="Arial"/>
                <a:cs typeface="Arial"/>
                <a:sym typeface="Arial"/>
              </a:rPr>
              <a:t>Dropout (0.5)</a:t>
            </a:r>
            <a:endParaRPr>
              <a:solidFill>
                <a:srgbClr val="FFFFFF"/>
              </a:solidFill>
            </a:endParaRPr>
          </a:p>
        </p:txBody>
      </p:sp>
      <p:sp>
        <p:nvSpPr>
          <p:cNvPr id="126" name="Google Shape;126;p20"/>
          <p:cNvSpPr txBox="1"/>
          <p:nvPr/>
        </p:nvSpPr>
        <p:spPr>
          <a:xfrm>
            <a:off x="4729413" y="1849810"/>
            <a:ext cx="187492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FFFFFF"/>
                </a:solidFill>
                <a:latin typeface="Arial"/>
                <a:ea typeface="Arial"/>
                <a:cs typeface="Arial"/>
                <a:sym typeface="Arial"/>
              </a:rPr>
              <a:t>Activation: Relu</a:t>
            </a:r>
            <a:endParaRPr>
              <a:solidFill>
                <a:srgbClr val="FFFFFF"/>
              </a:solidFill>
            </a:endParaRPr>
          </a:p>
        </p:txBody>
      </p:sp>
      <p:sp>
        <p:nvSpPr>
          <p:cNvPr id="127" name="Google Shape;127;p20"/>
          <p:cNvSpPr/>
          <p:nvPr/>
        </p:nvSpPr>
        <p:spPr>
          <a:xfrm>
            <a:off x="5241757" y="1347838"/>
            <a:ext cx="232611" cy="96253"/>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1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nvSpPr>
        <p:spPr>
          <a:xfrm>
            <a:off x="8363379" y="4796187"/>
            <a:ext cx="572760" cy="2736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Questrial"/>
                <a:ea typeface="Questrial"/>
                <a:cs typeface="Questrial"/>
                <a:sym typeface="Questrial"/>
              </a:rPr>
              <a:t>‹#›</a:t>
            </a:fld>
            <a:endParaRPr b="0" i="0" sz="1400" u="none" cap="none" strike="noStrike">
              <a:solidFill>
                <a:srgbClr val="000000"/>
              </a:solidFill>
              <a:latin typeface="Times New Roman"/>
              <a:ea typeface="Times New Roman"/>
              <a:cs typeface="Times New Roman"/>
              <a:sym typeface="Times New Roman"/>
            </a:endParaRPr>
          </a:p>
        </p:txBody>
      </p:sp>
      <p:sp>
        <p:nvSpPr>
          <p:cNvPr id="134" name="Google Shape;134;p21"/>
          <p:cNvSpPr/>
          <p:nvPr/>
        </p:nvSpPr>
        <p:spPr>
          <a:xfrm>
            <a:off x="1405075" y="173144"/>
            <a:ext cx="6171900" cy="4929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700">
                <a:solidFill>
                  <a:srgbClr val="FFFFFF"/>
                </a:solidFill>
                <a:latin typeface="Times New Roman"/>
                <a:ea typeface="Times New Roman"/>
                <a:cs typeface="Times New Roman"/>
                <a:sym typeface="Times New Roman"/>
              </a:rPr>
              <a:t>MODEL INPUTS</a:t>
            </a:r>
            <a:r>
              <a:rPr b="1" i="0" lang="en" sz="2700" u="none" cap="none" strike="noStrike">
                <a:solidFill>
                  <a:srgbClr val="FFFFFF"/>
                </a:solidFill>
                <a:latin typeface="Times New Roman"/>
                <a:ea typeface="Times New Roman"/>
                <a:cs typeface="Times New Roman"/>
                <a:sym typeface="Times New Roman"/>
              </a:rPr>
              <a:t>: KTH DATASET </a:t>
            </a:r>
            <a:endParaRPr b="0" i="0" sz="1800" u="none" cap="none" strike="noStrike">
              <a:solidFill>
                <a:srgbClr val="FFFFFF"/>
              </a:solidFill>
              <a:latin typeface="Arial"/>
              <a:ea typeface="Arial"/>
              <a:cs typeface="Arial"/>
              <a:sym typeface="Arial"/>
            </a:endParaRPr>
          </a:p>
        </p:txBody>
      </p:sp>
      <p:sp>
        <p:nvSpPr>
          <p:cNvPr id="135" name="Google Shape;135;p21"/>
          <p:cNvSpPr/>
          <p:nvPr/>
        </p:nvSpPr>
        <p:spPr>
          <a:xfrm>
            <a:off x="357650" y="666051"/>
            <a:ext cx="3023400" cy="2742600"/>
          </a:xfrm>
          <a:prstGeom prst="rect">
            <a:avLst/>
          </a:prstGeom>
          <a:noFill/>
          <a:ln>
            <a:noFill/>
          </a:ln>
        </p:spPr>
        <p:txBody>
          <a:bodyPr anchorCtr="0" anchor="t" bIns="34200" lIns="68400" spcFirstLastPara="1" rIns="68400" wrap="square" tIns="34200">
            <a:noAutofit/>
          </a:bodyPr>
          <a:lstStyle/>
          <a:p>
            <a:pPr indent="-343080" lvl="0" marL="343080" marR="0" rtl="0" algn="l">
              <a:lnSpc>
                <a:spcPct val="15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Times New Roman"/>
                <a:ea typeface="Times New Roman"/>
                <a:cs typeface="Times New Roman"/>
                <a:sym typeface="Times New Roman"/>
              </a:rPr>
              <a:t>4 action classes</a:t>
            </a:r>
            <a:endParaRPr>
              <a:solidFill>
                <a:srgbClr val="FFFFFF"/>
              </a:solidFill>
            </a:endParaRPr>
          </a:p>
          <a:p>
            <a:pPr indent="-343080" lvl="0" marL="343080" marR="0" rtl="0" algn="l">
              <a:lnSpc>
                <a:spcPct val="15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Times New Roman"/>
                <a:ea typeface="Times New Roman"/>
                <a:cs typeface="Times New Roman"/>
                <a:sym typeface="Times New Roman"/>
              </a:rPr>
              <a:t>400 videos</a:t>
            </a:r>
            <a:endParaRPr b="0" i="0" sz="2000" u="none" cap="none" strike="noStrike">
              <a:solidFill>
                <a:srgbClr val="FFFFFF"/>
              </a:solidFill>
              <a:latin typeface="Times New Roman"/>
              <a:ea typeface="Times New Roman"/>
              <a:cs typeface="Times New Roman"/>
              <a:sym typeface="Times New Roman"/>
            </a:endParaRPr>
          </a:p>
          <a:p>
            <a:pPr indent="-355600" lvl="1" marL="914400" marR="0" rtl="0" algn="l">
              <a:lnSpc>
                <a:spcPct val="150000"/>
              </a:lnSpc>
              <a:spcBef>
                <a:spcPts val="0"/>
              </a:spcBef>
              <a:spcAft>
                <a:spcPts val="0"/>
              </a:spcAft>
              <a:buClr>
                <a:srgbClr val="FFFFFF"/>
              </a:buClr>
              <a:buSzPts val="2000"/>
              <a:buFont typeface="Noto Sans Symbols"/>
              <a:buChar char="○"/>
            </a:pPr>
            <a:r>
              <a:rPr b="1" i="0" lang="en" sz="2000" u="none" cap="none" strike="noStrike">
                <a:solidFill>
                  <a:srgbClr val="FFFFFF"/>
                </a:solidFill>
                <a:latin typeface="Times New Roman"/>
                <a:ea typeface="Times New Roman"/>
                <a:cs typeface="Times New Roman"/>
                <a:sym typeface="Times New Roman"/>
              </a:rPr>
              <a:t>Boxing / Fighting</a:t>
            </a:r>
            <a:endParaRPr b="0" i="0" sz="2000" u="none" cap="none" strike="noStrike">
              <a:solidFill>
                <a:srgbClr val="FFFFFF"/>
              </a:solidFill>
              <a:latin typeface="Arial"/>
              <a:ea typeface="Arial"/>
              <a:cs typeface="Arial"/>
              <a:sym typeface="Arial"/>
            </a:endParaRPr>
          </a:p>
          <a:p>
            <a:pPr indent="-355600" lvl="1" marL="914400" marR="0" rtl="0" algn="l">
              <a:lnSpc>
                <a:spcPct val="150000"/>
              </a:lnSpc>
              <a:spcBef>
                <a:spcPts val="0"/>
              </a:spcBef>
              <a:spcAft>
                <a:spcPts val="0"/>
              </a:spcAft>
              <a:buClr>
                <a:srgbClr val="FFFFFF"/>
              </a:buClr>
              <a:buSzPts val="2000"/>
              <a:buFont typeface="Noto Sans Symbols"/>
              <a:buChar char="○"/>
            </a:pPr>
            <a:r>
              <a:rPr b="1" i="0" lang="en" sz="2000" u="none" cap="none" strike="noStrike">
                <a:solidFill>
                  <a:srgbClr val="FFFFFF"/>
                </a:solidFill>
                <a:latin typeface="Times New Roman"/>
                <a:ea typeface="Times New Roman"/>
                <a:cs typeface="Times New Roman"/>
                <a:sym typeface="Times New Roman"/>
              </a:rPr>
              <a:t>Running</a:t>
            </a:r>
            <a:endParaRPr b="0" i="0" sz="2000" u="none" cap="none" strike="noStrike">
              <a:solidFill>
                <a:srgbClr val="FFFFFF"/>
              </a:solidFill>
              <a:latin typeface="Arial"/>
              <a:ea typeface="Arial"/>
              <a:cs typeface="Arial"/>
              <a:sym typeface="Arial"/>
            </a:endParaRPr>
          </a:p>
          <a:p>
            <a:pPr indent="-355600" lvl="1" marL="914400" marR="0" rtl="0" algn="l">
              <a:lnSpc>
                <a:spcPct val="150000"/>
              </a:lnSpc>
              <a:spcBef>
                <a:spcPts val="0"/>
              </a:spcBef>
              <a:spcAft>
                <a:spcPts val="0"/>
              </a:spcAft>
              <a:buClr>
                <a:srgbClr val="FFFFFF"/>
              </a:buClr>
              <a:buSzPts val="2000"/>
              <a:buFont typeface="Noto Sans Symbols"/>
              <a:buChar char="○"/>
            </a:pPr>
            <a:r>
              <a:rPr b="1" i="0" lang="en" sz="2000" u="none" cap="none" strike="noStrike">
                <a:solidFill>
                  <a:srgbClr val="FFFFFF"/>
                </a:solidFill>
                <a:latin typeface="Times New Roman"/>
                <a:ea typeface="Times New Roman"/>
                <a:cs typeface="Times New Roman"/>
                <a:sym typeface="Times New Roman"/>
              </a:rPr>
              <a:t>Walking</a:t>
            </a:r>
            <a:endParaRPr b="0" i="0" sz="2000" u="none" cap="none" strike="noStrike">
              <a:solidFill>
                <a:srgbClr val="FFFFFF"/>
              </a:solidFill>
              <a:latin typeface="Arial"/>
              <a:ea typeface="Arial"/>
              <a:cs typeface="Arial"/>
              <a:sym typeface="Arial"/>
            </a:endParaRPr>
          </a:p>
          <a:p>
            <a:pPr indent="-355600" lvl="1" marL="914400" marR="0" rtl="0" algn="l">
              <a:lnSpc>
                <a:spcPct val="150000"/>
              </a:lnSpc>
              <a:spcBef>
                <a:spcPts val="0"/>
              </a:spcBef>
              <a:spcAft>
                <a:spcPts val="0"/>
              </a:spcAft>
              <a:buClr>
                <a:srgbClr val="FFFFFF"/>
              </a:buClr>
              <a:buSzPts val="2000"/>
              <a:buFont typeface="Noto Sans Symbols"/>
              <a:buChar char="○"/>
            </a:pPr>
            <a:r>
              <a:rPr b="1" i="0" lang="en" sz="2000" u="none" cap="none" strike="noStrike">
                <a:solidFill>
                  <a:srgbClr val="FFFFFF"/>
                </a:solidFill>
                <a:latin typeface="Times New Roman"/>
                <a:ea typeface="Times New Roman"/>
                <a:cs typeface="Times New Roman"/>
                <a:sym typeface="Times New Roman"/>
              </a:rPr>
              <a:t>Waving</a:t>
            </a:r>
            <a:endParaRPr b="0" i="0" sz="2000" u="none" cap="none" strike="noStrike">
              <a:solidFill>
                <a:srgbClr val="FFFFFF"/>
              </a:solidFill>
              <a:latin typeface="Arial"/>
              <a:ea typeface="Arial"/>
              <a:cs typeface="Arial"/>
              <a:sym typeface="Arial"/>
            </a:endParaRPr>
          </a:p>
          <a:p>
            <a:pPr indent="-343080" lvl="0" marL="343080" marR="0" rtl="0" algn="l">
              <a:lnSpc>
                <a:spcPct val="15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pic>
        <p:nvPicPr>
          <p:cNvPr id="136" name="Google Shape;136;p21"/>
          <p:cNvPicPr preferRelativeResize="0"/>
          <p:nvPr/>
        </p:nvPicPr>
        <p:blipFill rotWithShape="1">
          <a:blip r:embed="rId3">
            <a:alphaModFix/>
          </a:blip>
          <a:srcRect b="0" l="0" r="0" t="0"/>
          <a:stretch/>
        </p:blipFill>
        <p:spPr>
          <a:xfrm>
            <a:off x="6268509" y="736600"/>
            <a:ext cx="2381250" cy="1790700"/>
          </a:xfrm>
          <a:prstGeom prst="rect">
            <a:avLst/>
          </a:prstGeom>
          <a:noFill/>
          <a:ln>
            <a:noFill/>
          </a:ln>
        </p:spPr>
      </p:pic>
      <p:pic>
        <p:nvPicPr>
          <p:cNvPr id="137" name="Google Shape;137;p21"/>
          <p:cNvPicPr preferRelativeResize="0"/>
          <p:nvPr/>
        </p:nvPicPr>
        <p:blipFill rotWithShape="1">
          <a:blip r:embed="rId4">
            <a:alphaModFix/>
          </a:blip>
          <a:srcRect b="0" l="0" r="0" t="0"/>
          <a:stretch/>
        </p:blipFill>
        <p:spPr>
          <a:xfrm>
            <a:off x="3547534" y="736600"/>
            <a:ext cx="2381250" cy="1790700"/>
          </a:xfrm>
          <a:prstGeom prst="rect">
            <a:avLst/>
          </a:prstGeom>
          <a:noFill/>
          <a:ln>
            <a:noFill/>
          </a:ln>
        </p:spPr>
      </p:pic>
      <p:pic>
        <p:nvPicPr>
          <p:cNvPr id="138" name="Google Shape;138;p21"/>
          <p:cNvPicPr preferRelativeResize="0"/>
          <p:nvPr/>
        </p:nvPicPr>
        <p:blipFill rotWithShape="1">
          <a:blip r:embed="rId5">
            <a:alphaModFix/>
          </a:blip>
          <a:srcRect b="0" l="0" r="0" t="0"/>
          <a:stretch/>
        </p:blipFill>
        <p:spPr>
          <a:xfrm>
            <a:off x="3552826" y="2895420"/>
            <a:ext cx="2381250" cy="1790700"/>
          </a:xfrm>
          <a:prstGeom prst="rect">
            <a:avLst/>
          </a:prstGeom>
          <a:noFill/>
          <a:ln>
            <a:noFill/>
          </a:ln>
        </p:spPr>
      </p:pic>
      <p:pic>
        <p:nvPicPr>
          <p:cNvPr id="139" name="Google Shape;139;p21"/>
          <p:cNvPicPr preferRelativeResize="0"/>
          <p:nvPr/>
        </p:nvPicPr>
        <p:blipFill rotWithShape="1">
          <a:blip r:embed="rId6">
            <a:alphaModFix/>
          </a:blip>
          <a:srcRect b="0" l="0" r="0" t="0"/>
          <a:stretch/>
        </p:blipFill>
        <p:spPr>
          <a:xfrm>
            <a:off x="6268509" y="2895420"/>
            <a:ext cx="2381250" cy="1790700"/>
          </a:xfrm>
          <a:prstGeom prst="rect">
            <a:avLst/>
          </a:prstGeom>
          <a:noFill/>
          <a:ln>
            <a:noFill/>
          </a:ln>
        </p:spPr>
      </p:pic>
      <p:sp>
        <p:nvSpPr>
          <p:cNvPr id="140" name="Google Shape;140;p21"/>
          <p:cNvSpPr/>
          <p:nvPr/>
        </p:nvSpPr>
        <p:spPr>
          <a:xfrm>
            <a:off x="299750" y="3618875"/>
            <a:ext cx="3023400" cy="1410600"/>
          </a:xfrm>
          <a:prstGeom prst="rect">
            <a:avLst/>
          </a:prstGeom>
          <a:noFill/>
          <a:ln>
            <a:noFill/>
          </a:ln>
        </p:spPr>
        <p:txBody>
          <a:bodyPr anchorCtr="0" anchor="t" bIns="34200" lIns="68400" spcFirstLastPara="1" rIns="68400" wrap="square" tIns="34200">
            <a:noAutofit/>
          </a:bodyPr>
          <a:lstStyle/>
          <a:p>
            <a:pPr indent="-343080" lvl="0" marL="343080" marR="0" rtl="0" algn="l">
              <a:lnSpc>
                <a:spcPct val="150000"/>
              </a:lnSpc>
              <a:spcBef>
                <a:spcPts val="0"/>
              </a:spcBef>
              <a:spcAft>
                <a:spcPts val="0"/>
              </a:spcAft>
              <a:buClr>
                <a:srgbClr val="FFFFFF"/>
              </a:buClr>
              <a:buSzPts val="2000"/>
              <a:buFont typeface="Noto Sans Symbols"/>
              <a:buChar char="❖"/>
            </a:pPr>
            <a:r>
              <a:rPr b="1" lang="en" sz="2000">
                <a:solidFill>
                  <a:srgbClr val="FFFFFF"/>
                </a:solidFill>
                <a:latin typeface="Times New Roman"/>
                <a:ea typeface="Times New Roman"/>
                <a:cs typeface="Times New Roman"/>
                <a:sym typeface="Times New Roman"/>
              </a:rPr>
              <a:t>Train: 80%</a:t>
            </a:r>
            <a:endParaRPr b="1">
              <a:solidFill>
                <a:srgbClr val="FFFFFF"/>
              </a:solidFill>
            </a:endParaRPr>
          </a:p>
          <a:p>
            <a:pPr indent="-343080" lvl="0" marL="343080" marR="0" rtl="0" algn="l">
              <a:lnSpc>
                <a:spcPct val="150000"/>
              </a:lnSpc>
              <a:spcBef>
                <a:spcPts val="0"/>
              </a:spcBef>
              <a:spcAft>
                <a:spcPts val="0"/>
              </a:spcAft>
              <a:buClr>
                <a:srgbClr val="FFFFFF"/>
              </a:buClr>
              <a:buSzPts val="2000"/>
              <a:buFont typeface="Noto Sans Symbols"/>
              <a:buChar char="❖"/>
            </a:pPr>
            <a:r>
              <a:rPr b="1" lang="en" sz="2000">
                <a:solidFill>
                  <a:srgbClr val="FFFFFF"/>
                </a:solidFill>
                <a:latin typeface="Times New Roman"/>
                <a:ea typeface="Times New Roman"/>
                <a:cs typeface="Times New Roman"/>
                <a:sym typeface="Times New Roman"/>
              </a:rPr>
              <a:t>Validation: 10%</a:t>
            </a:r>
            <a:endParaRPr b="1" sz="2000">
              <a:solidFill>
                <a:srgbClr val="FFFFFF"/>
              </a:solidFill>
              <a:latin typeface="Times New Roman"/>
              <a:ea typeface="Times New Roman"/>
              <a:cs typeface="Times New Roman"/>
              <a:sym typeface="Times New Roman"/>
            </a:endParaRPr>
          </a:p>
          <a:p>
            <a:pPr indent="-343080" lvl="0" marL="343080" marR="0" rtl="0" algn="l">
              <a:lnSpc>
                <a:spcPct val="150000"/>
              </a:lnSpc>
              <a:spcBef>
                <a:spcPts val="0"/>
              </a:spcBef>
              <a:spcAft>
                <a:spcPts val="0"/>
              </a:spcAft>
              <a:buClr>
                <a:srgbClr val="FFFFFF"/>
              </a:buClr>
              <a:buSzPts val="2000"/>
              <a:buFont typeface="Times New Roman"/>
              <a:buChar char="❖"/>
            </a:pPr>
            <a:r>
              <a:rPr b="1" lang="en" sz="2000">
                <a:solidFill>
                  <a:srgbClr val="FFFFFF"/>
                </a:solidFill>
                <a:latin typeface="Times New Roman"/>
                <a:ea typeface="Times New Roman"/>
                <a:cs typeface="Times New Roman"/>
                <a:sym typeface="Times New Roman"/>
              </a:rPr>
              <a:t>Test: 10%</a:t>
            </a:r>
            <a:endParaRPr b="1" sz="2000">
              <a:solidFill>
                <a:srgbClr val="FFFFFF"/>
              </a:solidFill>
              <a:latin typeface="Times New Roman"/>
              <a:ea typeface="Times New Roman"/>
              <a:cs typeface="Times New Roman"/>
              <a:sym typeface="Times New Roman"/>
            </a:endParaRPr>
          </a:p>
          <a:p>
            <a:pPr indent="-343080" lvl="0" marL="343080" marR="0" rtl="0" algn="l">
              <a:lnSpc>
                <a:spcPct val="150000"/>
              </a:lnSpc>
              <a:spcBef>
                <a:spcPts val="0"/>
              </a:spcBef>
              <a:spcAft>
                <a:spcPts val="0"/>
              </a:spcAft>
              <a:buNone/>
            </a:pPr>
            <a:r>
              <a:t/>
            </a:r>
            <a:endParaRPr b="1" i="0" sz="1800" u="none" cap="none" strike="noStrike">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nvSpPr>
        <p:spPr>
          <a:xfrm>
            <a:off x="8465760" y="4869720"/>
            <a:ext cx="572760" cy="2736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Questrial"/>
                <a:ea typeface="Questrial"/>
                <a:cs typeface="Questrial"/>
                <a:sym typeface="Questrial"/>
              </a:rPr>
              <a:t>‹#›</a:t>
            </a:fld>
            <a:endParaRPr b="0" i="0" sz="1400" u="none" cap="none" strike="noStrike">
              <a:solidFill>
                <a:srgbClr val="000000"/>
              </a:solidFill>
              <a:latin typeface="Times New Roman"/>
              <a:ea typeface="Times New Roman"/>
              <a:cs typeface="Times New Roman"/>
              <a:sym typeface="Times New Roman"/>
            </a:endParaRPr>
          </a:p>
        </p:txBody>
      </p:sp>
      <p:sp>
        <p:nvSpPr>
          <p:cNvPr id="147" name="Google Shape;147;p22"/>
          <p:cNvSpPr/>
          <p:nvPr/>
        </p:nvSpPr>
        <p:spPr>
          <a:xfrm>
            <a:off x="1525675" y="90000"/>
            <a:ext cx="6171900" cy="4533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i="0" lang="en" sz="2700" u="none" cap="none" strike="noStrike">
                <a:solidFill>
                  <a:srgbClr val="FFFFFF"/>
                </a:solidFill>
                <a:latin typeface="Times New Roman"/>
                <a:ea typeface="Times New Roman"/>
                <a:cs typeface="Times New Roman"/>
                <a:sym typeface="Times New Roman"/>
              </a:rPr>
              <a:t>MODEL INPUTS: Train P</a:t>
            </a:r>
            <a:r>
              <a:rPr b="1" lang="en" sz="2700">
                <a:solidFill>
                  <a:srgbClr val="FFFFFF"/>
                </a:solidFill>
                <a:latin typeface="Times New Roman"/>
                <a:ea typeface="Times New Roman"/>
                <a:cs typeface="Times New Roman"/>
                <a:sym typeface="Times New Roman"/>
              </a:rPr>
              <a:t>arameters</a:t>
            </a:r>
            <a:endParaRPr b="0" i="0" sz="1800" u="none" cap="none" strike="noStrike">
              <a:solidFill>
                <a:srgbClr val="FFFFFF"/>
              </a:solidFill>
              <a:latin typeface="Arial"/>
              <a:ea typeface="Arial"/>
              <a:cs typeface="Arial"/>
              <a:sym typeface="Arial"/>
            </a:endParaRPr>
          </a:p>
        </p:txBody>
      </p:sp>
      <p:sp>
        <p:nvSpPr>
          <p:cNvPr id="148" name="Google Shape;148;p22"/>
          <p:cNvSpPr/>
          <p:nvPr/>
        </p:nvSpPr>
        <p:spPr>
          <a:xfrm>
            <a:off x="941450" y="996100"/>
            <a:ext cx="6189600" cy="3525300"/>
          </a:xfrm>
          <a:prstGeom prst="rect">
            <a:avLst/>
          </a:prstGeom>
          <a:noFill/>
          <a:ln>
            <a:noFill/>
          </a:ln>
        </p:spPr>
        <p:txBody>
          <a:bodyPr anchorCtr="0" anchor="t" bIns="34200" lIns="68400" spcFirstLastPara="1" rIns="68400" wrap="square" tIns="34200">
            <a:noAutofit/>
          </a:bodyPr>
          <a:lstStyle/>
          <a:p>
            <a:pPr indent="-355780" lvl="0" marL="343080" marR="0" rtl="0" algn="l">
              <a:lnSpc>
                <a:spcPct val="200000"/>
              </a:lnSpc>
              <a:spcBef>
                <a:spcPts val="0"/>
              </a:spcBef>
              <a:spcAft>
                <a:spcPts val="0"/>
              </a:spcAft>
              <a:buClr>
                <a:srgbClr val="FFFFFF"/>
              </a:buClr>
              <a:buSzPts val="2400"/>
              <a:buFont typeface="Noto Sans Symbols"/>
              <a:buChar char="❖"/>
            </a:pPr>
            <a:r>
              <a:rPr b="0" i="0" lang="en" sz="2400" u="none" cap="none" strike="noStrike">
                <a:solidFill>
                  <a:srgbClr val="FFFFFF"/>
                </a:solidFill>
                <a:latin typeface="Times New Roman"/>
                <a:ea typeface="Times New Roman"/>
                <a:cs typeface="Times New Roman"/>
                <a:sym typeface="Times New Roman"/>
              </a:rPr>
              <a:t>Optimizer: RMSprop (lr: 0.001)</a:t>
            </a:r>
            <a:endParaRPr sz="2400">
              <a:solidFill>
                <a:srgbClr val="FFFFFF"/>
              </a:solidFill>
            </a:endParaRPr>
          </a:p>
          <a:p>
            <a:pPr indent="-355780" lvl="0" marL="343080" marR="0" rtl="0" algn="l">
              <a:lnSpc>
                <a:spcPct val="200000"/>
              </a:lnSpc>
              <a:spcBef>
                <a:spcPts val="0"/>
              </a:spcBef>
              <a:spcAft>
                <a:spcPts val="0"/>
              </a:spcAft>
              <a:buClr>
                <a:srgbClr val="FFFFFF"/>
              </a:buClr>
              <a:buSzPts val="2400"/>
              <a:buFont typeface="Noto Sans Symbols"/>
              <a:buChar char="❖"/>
            </a:pPr>
            <a:r>
              <a:rPr b="0" i="0" lang="en" sz="2400" u="none" cap="none" strike="noStrike">
                <a:solidFill>
                  <a:srgbClr val="FFFFFF"/>
                </a:solidFill>
                <a:latin typeface="Times New Roman"/>
                <a:ea typeface="Times New Roman"/>
                <a:cs typeface="Times New Roman"/>
                <a:sym typeface="Times New Roman"/>
              </a:rPr>
              <a:t>Loss function: Cross Entropy</a:t>
            </a:r>
            <a:endParaRPr sz="2400">
              <a:solidFill>
                <a:srgbClr val="FFFFFF"/>
              </a:solidFill>
            </a:endParaRPr>
          </a:p>
          <a:p>
            <a:pPr indent="-355780" lvl="0" marL="343080" marR="0" rtl="0" algn="l">
              <a:lnSpc>
                <a:spcPct val="200000"/>
              </a:lnSpc>
              <a:spcBef>
                <a:spcPts val="0"/>
              </a:spcBef>
              <a:spcAft>
                <a:spcPts val="0"/>
              </a:spcAft>
              <a:buClr>
                <a:srgbClr val="FFFFFF"/>
              </a:buClr>
              <a:buSzPts val="2400"/>
              <a:buFont typeface="Noto Sans Symbols"/>
              <a:buChar char="❖"/>
            </a:pPr>
            <a:r>
              <a:rPr b="0" i="0" lang="en" sz="2400" u="none" cap="none" strike="noStrike">
                <a:solidFill>
                  <a:srgbClr val="FFFFFF"/>
                </a:solidFill>
                <a:latin typeface="Times New Roman"/>
                <a:ea typeface="Times New Roman"/>
                <a:cs typeface="Times New Roman"/>
                <a:sym typeface="Times New Roman"/>
              </a:rPr>
              <a:t>Training Time: </a:t>
            </a:r>
            <a:r>
              <a:rPr lang="en" sz="2400">
                <a:solidFill>
                  <a:srgbClr val="FFFFFF"/>
                </a:solidFill>
                <a:latin typeface="Times New Roman"/>
                <a:ea typeface="Times New Roman"/>
                <a:cs typeface="Times New Roman"/>
                <a:sym typeface="Times New Roman"/>
              </a:rPr>
              <a:t>1</a:t>
            </a:r>
            <a:r>
              <a:rPr b="0" i="0" lang="en" sz="2400" u="none" cap="none" strike="noStrike">
                <a:solidFill>
                  <a:srgbClr val="FFFFFF"/>
                </a:solidFill>
                <a:latin typeface="Times New Roman"/>
                <a:ea typeface="Times New Roman"/>
                <a:cs typeface="Times New Roman"/>
                <a:sym typeface="Times New Roman"/>
              </a:rPr>
              <a:t>000 epochs</a:t>
            </a:r>
            <a:r>
              <a:rPr lang="en" sz="2400">
                <a:solidFill>
                  <a:srgbClr val="FFFFFF"/>
                </a:solidFill>
                <a:latin typeface="Times New Roman"/>
                <a:ea typeface="Times New Roman"/>
                <a:cs typeface="Times New Roman"/>
                <a:sym typeface="Times New Roman"/>
              </a:rPr>
              <a:t> </a:t>
            </a:r>
            <a:endParaRPr sz="2400">
              <a:solidFill>
                <a:srgbClr val="FFFFFF"/>
              </a:solidFill>
              <a:latin typeface="Times New Roman"/>
              <a:ea typeface="Times New Roman"/>
              <a:cs typeface="Times New Roman"/>
              <a:sym typeface="Times New Roman"/>
            </a:endParaRPr>
          </a:p>
          <a:p>
            <a:pPr indent="-355780" lvl="0" marL="343080" marR="0" rtl="0" algn="l">
              <a:lnSpc>
                <a:spcPct val="200000"/>
              </a:lnSpc>
              <a:spcBef>
                <a:spcPts val="0"/>
              </a:spcBef>
              <a:spcAft>
                <a:spcPts val="0"/>
              </a:spcAft>
              <a:buClr>
                <a:srgbClr val="FFFFFF"/>
              </a:buClr>
              <a:buSzPts val="2400"/>
              <a:buFont typeface="Noto Sans Symbols"/>
              <a:buChar char="❖"/>
            </a:pPr>
            <a:r>
              <a:rPr lang="en" sz="2400">
                <a:solidFill>
                  <a:srgbClr val="FFFFFF"/>
                </a:solidFill>
                <a:latin typeface="Times New Roman"/>
                <a:ea typeface="Times New Roman"/>
                <a:cs typeface="Times New Roman"/>
                <a:sym typeface="Times New Roman"/>
              </a:rPr>
              <a:t>1 hour on a 16GB P5000 GPU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3"/>
          <p:cNvSpPr txBox="1"/>
          <p:nvPr/>
        </p:nvSpPr>
        <p:spPr>
          <a:xfrm>
            <a:off x="7885440" y="4412520"/>
            <a:ext cx="572760" cy="2736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None/>
            </a:pPr>
            <a:fld id="{00000000-1234-1234-1234-123412341234}" type="slidenum">
              <a:rPr b="0" lang="en" sz="800" strike="noStrike">
                <a:solidFill>
                  <a:srgbClr val="000000"/>
                </a:solidFill>
                <a:latin typeface="Questrial"/>
                <a:ea typeface="Questrial"/>
                <a:cs typeface="Questrial"/>
                <a:sym typeface="Questrial"/>
              </a:rPr>
              <a:t>‹#›</a:t>
            </a:fld>
            <a:endParaRPr b="0" sz="1400" strike="noStrike">
              <a:solidFill>
                <a:srgbClr val="000000"/>
              </a:solidFill>
              <a:latin typeface="Times New Roman"/>
              <a:ea typeface="Times New Roman"/>
              <a:cs typeface="Times New Roman"/>
              <a:sym typeface="Times New Roman"/>
            </a:endParaRPr>
          </a:p>
        </p:txBody>
      </p:sp>
      <p:sp>
        <p:nvSpPr>
          <p:cNvPr id="155" name="Google Shape;155;p23"/>
          <p:cNvSpPr/>
          <p:nvPr/>
        </p:nvSpPr>
        <p:spPr>
          <a:xfrm>
            <a:off x="363397" y="2010072"/>
            <a:ext cx="8542865" cy="88486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6000" strike="noStrike">
                <a:solidFill>
                  <a:srgbClr val="FFFFFF"/>
                </a:solidFill>
                <a:latin typeface="Times New Roman"/>
                <a:ea typeface="Times New Roman"/>
                <a:cs typeface="Times New Roman"/>
                <a:sym typeface="Times New Roman"/>
              </a:rPr>
              <a:t>MODEL RESULTS</a:t>
            </a:r>
            <a:endParaRPr b="0" sz="6000"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159" name="Shape 159"/>
        <p:cNvGrpSpPr/>
        <p:nvPr/>
      </p:nvGrpSpPr>
      <p:grpSpPr>
        <a:xfrm>
          <a:off x="0" y="0"/>
          <a:ext cx="0" cy="0"/>
          <a:chOff x="0" y="0"/>
          <a:chExt cx="0" cy="0"/>
        </a:xfrm>
      </p:grpSpPr>
      <p:sp>
        <p:nvSpPr>
          <p:cNvPr id="160" name="Google Shape;160;p24"/>
          <p:cNvSpPr txBox="1"/>
          <p:nvPr/>
        </p:nvSpPr>
        <p:spPr>
          <a:xfrm>
            <a:off x="1244015" y="1530617"/>
            <a:ext cx="4812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FFFF"/>
                </a:solidFill>
                <a:latin typeface="Arial"/>
                <a:ea typeface="Arial"/>
                <a:cs typeface="Arial"/>
                <a:sym typeface="Arial"/>
              </a:rPr>
              <a:t>(i)</a:t>
            </a:r>
            <a:endParaRPr>
              <a:solidFill>
                <a:srgbClr val="FFFFFF"/>
              </a:solidFill>
            </a:endParaRPr>
          </a:p>
        </p:txBody>
      </p:sp>
      <p:sp>
        <p:nvSpPr>
          <p:cNvPr id="161" name="Google Shape;161;p24"/>
          <p:cNvSpPr txBox="1"/>
          <p:nvPr/>
        </p:nvSpPr>
        <p:spPr>
          <a:xfrm>
            <a:off x="4746156" y="1530617"/>
            <a:ext cx="4812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FFFF"/>
                </a:solidFill>
                <a:latin typeface="Arial"/>
                <a:ea typeface="Arial"/>
                <a:cs typeface="Arial"/>
                <a:sym typeface="Arial"/>
              </a:rPr>
              <a:t>(ii)</a:t>
            </a:r>
            <a:endParaRPr>
              <a:solidFill>
                <a:srgbClr val="FFFFFF"/>
              </a:solidFill>
            </a:endParaRPr>
          </a:p>
        </p:txBody>
      </p:sp>
      <p:sp>
        <p:nvSpPr>
          <p:cNvPr id="162" name="Google Shape;162;p24"/>
          <p:cNvSpPr txBox="1"/>
          <p:nvPr/>
        </p:nvSpPr>
        <p:spPr>
          <a:xfrm>
            <a:off x="31863" y="3799899"/>
            <a:ext cx="5079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FFFF"/>
                </a:solidFill>
                <a:latin typeface="Arial"/>
                <a:ea typeface="Arial"/>
                <a:cs typeface="Arial"/>
                <a:sym typeface="Arial"/>
              </a:rPr>
              <a:t>(iii)</a:t>
            </a:r>
            <a:endParaRPr>
              <a:solidFill>
                <a:srgbClr val="FFFFFF"/>
              </a:solidFill>
            </a:endParaRPr>
          </a:p>
        </p:txBody>
      </p:sp>
      <p:sp>
        <p:nvSpPr>
          <p:cNvPr id="163" name="Google Shape;163;p24"/>
          <p:cNvSpPr txBox="1"/>
          <p:nvPr/>
        </p:nvSpPr>
        <p:spPr>
          <a:xfrm>
            <a:off x="2991853" y="3733757"/>
            <a:ext cx="5374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FFFF"/>
                </a:solidFill>
                <a:latin typeface="Arial"/>
                <a:ea typeface="Arial"/>
                <a:cs typeface="Arial"/>
                <a:sym typeface="Arial"/>
              </a:rPr>
              <a:t>(iv)</a:t>
            </a:r>
            <a:endParaRPr>
              <a:solidFill>
                <a:srgbClr val="FFFFFF"/>
              </a:solidFill>
            </a:endParaRPr>
          </a:p>
        </p:txBody>
      </p:sp>
      <p:sp>
        <p:nvSpPr>
          <p:cNvPr id="164" name="Google Shape;164;p24"/>
          <p:cNvSpPr txBox="1"/>
          <p:nvPr/>
        </p:nvSpPr>
        <p:spPr>
          <a:xfrm>
            <a:off x="6032926" y="3725737"/>
            <a:ext cx="4812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FFFF"/>
                </a:solidFill>
                <a:latin typeface="Arial"/>
                <a:ea typeface="Arial"/>
                <a:cs typeface="Arial"/>
                <a:sym typeface="Arial"/>
              </a:rPr>
              <a:t>(v)</a:t>
            </a:r>
            <a:endParaRPr>
              <a:solidFill>
                <a:srgbClr val="FFFFFF"/>
              </a:solidFill>
            </a:endParaRPr>
          </a:p>
        </p:txBody>
      </p:sp>
      <p:sp>
        <p:nvSpPr>
          <p:cNvPr id="165" name="Google Shape;165;p24"/>
          <p:cNvSpPr/>
          <p:nvPr/>
        </p:nvSpPr>
        <p:spPr>
          <a:xfrm>
            <a:off x="186266" y="0"/>
            <a:ext cx="8542865" cy="356139"/>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200" strike="noStrike">
                <a:latin typeface="Times New Roman"/>
                <a:ea typeface="Times New Roman"/>
                <a:cs typeface="Times New Roman"/>
                <a:sym typeface="Times New Roman"/>
              </a:rPr>
              <a:t>RESULT</a:t>
            </a:r>
            <a:r>
              <a:rPr b="1" lang="en" sz="2200" strike="noStrike">
                <a:latin typeface="Times New Roman"/>
                <a:ea typeface="Times New Roman"/>
                <a:cs typeface="Times New Roman"/>
                <a:sym typeface="Times New Roman"/>
              </a:rPr>
              <a:t>S: </a:t>
            </a:r>
            <a:r>
              <a:rPr b="1" lang="en" sz="2200">
                <a:latin typeface="Times New Roman"/>
                <a:ea typeface="Times New Roman"/>
                <a:cs typeface="Times New Roman"/>
                <a:sym typeface="Times New Roman"/>
              </a:rPr>
              <a:t>3D</a:t>
            </a:r>
            <a:r>
              <a:rPr b="1" lang="en" sz="2200" strike="noStrike">
                <a:latin typeface="Times New Roman"/>
                <a:ea typeface="Times New Roman"/>
                <a:cs typeface="Times New Roman"/>
                <a:sym typeface="Times New Roman"/>
              </a:rPr>
              <a:t> CONVOLUTIONS</a:t>
            </a:r>
            <a:endParaRPr b="0" sz="2200" strike="noStrike">
              <a:latin typeface="Arial"/>
              <a:ea typeface="Arial"/>
              <a:cs typeface="Arial"/>
              <a:sym typeface="Arial"/>
            </a:endParaRPr>
          </a:p>
        </p:txBody>
      </p:sp>
      <p:sp>
        <p:nvSpPr>
          <p:cNvPr id="166" name="Google Shape;166;p24"/>
          <p:cNvSpPr/>
          <p:nvPr/>
        </p:nvSpPr>
        <p:spPr>
          <a:xfrm>
            <a:off x="198965" y="355600"/>
            <a:ext cx="8542865" cy="355600"/>
          </a:xfrm>
          <a:prstGeom prst="rect">
            <a:avLst/>
          </a:prstGeom>
          <a:noFill/>
          <a:ln>
            <a:noFill/>
          </a:ln>
        </p:spPr>
        <p:txBody>
          <a:bodyPr anchorCtr="0" anchor="t" bIns="34200" lIns="68400" spcFirstLastPara="1" rIns="68400" wrap="square" tIns="34200">
            <a:noAutofit/>
          </a:bodyPr>
          <a:lstStyle/>
          <a:p>
            <a:pPr indent="0" lvl="0" marL="0" marR="0" rtl="0" algn="ctr">
              <a:lnSpc>
                <a:spcPct val="90000"/>
              </a:lnSpc>
              <a:spcBef>
                <a:spcPts val="0"/>
              </a:spcBef>
              <a:spcAft>
                <a:spcPts val="0"/>
              </a:spcAft>
              <a:buNone/>
            </a:pPr>
            <a:r>
              <a:rPr b="1" lang="en" sz="2200" strike="noStrike">
                <a:latin typeface="Times New Roman"/>
                <a:ea typeface="Times New Roman"/>
                <a:cs typeface="Times New Roman"/>
                <a:sym typeface="Times New Roman"/>
              </a:rPr>
              <a:t>5/51 Feature map samples from 1/32 filters for video 5 (boxing)</a:t>
            </a:r>
            <a:endParaRPr b="0" sz="2200" strike="noStrike">
              <a:latin typeface="Arial"/>
              <a:ea typeface="Arial"/>
              <a:cs typeface="Arial"/>
              <a:sym typeface="Arial"/>
            </a:endParaRPr>
          </a:p>
        </p:txBody>
      </p:sp>
      <p:pic>
        <p:nvPicPr>
          <p:cNvPr id="167" name="Google Shape;167;p24"/>
          <p:cNvPicPr preferRelativeResize="0"/>
          <p:nvPr/>
        </p:nvPicPr>
        <p:blipFill rotWithShape="1">
          <a:blip r:embed="rId3">
            <a:alphaModFix/>
          </a:blip>
          <a:srcRect b="0" l="0" r="0" t="0"/>
          <a:stretch/>
        </p:blipFill>
        <p:spPr>
          <a:xfrm>
            <a:off x="1645434" y="745807"/>
            <a:ext cx="2339591" cy="2235200"/>
          </a:xfrm>
          <a:prstGeom prst="rect">
            <a:avLst/>
          </a:prstGeom>
          <a:noFill/>
          <a:ln>
            <a:noFill/>
          </a:ln>
        </p:spPr>
      </p:pic>
      <p:pic>
        <p:nvPicPr>
          <p:cNvPr id="168" name="Google Shape;168;p24"/>
          <p:cNvPicPr preferRelativeResize="0"/>
          <p:nvPr/>
        </p:nvPicPr>
        <p:blipFill rotWithShape="1">
          <a:blip r:embed="rId4">
            <a:alphaModFix/>
          </a:blip>
          <a:srcRect b="0" l="0" r="0" t="0"/>
          <a:stretch/>
        </p:blipFill>
        <p:spPr>
          <a:xfrm>
            <a:off x="5453713" y="757178"/>
            <a:ext cx="2342500" cy="2317379"/>
          </a:xfrm>
          <a:prstGeom prst="rect">
            <a:avLst/>
          </a:prstGeom>
          <a:noFill/>
          <a:ln>
            <a:noFill/>
          </a:ln>
        </p:spPr>
      </p:pic>
      <p:pic>
        <p:nvPicPr>
          <p:cNvPr id="169" name="Google Shape;169;p24"/>
          <p:cNvPicPr preferRelativeResize="0"/>
          <p:nvPr/>
        </p:nvPicPr>
        <p:blipFill rotWithShape="1">
          <a:blip r:embed="rId5">
            <a:alphaModFix/>
          </a:blip>
          <a:srcRect b="0" l="0" r="0" t="0"/>
          <a:stretch/>
        </p:blipFill>
        <p:spPr>
          <a:xfrm>
            <a:off x="488191" y="3086536"/>
            <a:ext cx="2006134" cy="1948214"/>
          </a:xfrm>
          <a:prstGeom prst="rect">
            <a:avLst/>
          </a:prstGeom>
          <a:noFill/>
          <a:ln>
            <a:noFill/>
          </a:ln>
        </p:spPr>
      </p:pic>
      <p:pic>
        <p:nvPicPr>
          <p:cNvPr id="170" name="Google Shape;170;p24"/>
          <p:cNvPicPr preferRelativeResize="0"/>
          <p:nvPr/>
        </p:nvPicPr>
        <p:blipFill rotWithShape="1">
          <a:blip r:embed="rId6">
            <a:alphaModFix/>
          </a:blip>
          <a:srcRect b="0" l="0" r="0" t="0"/>
          <a:stretch/>
        </p:blipFill>
        <p:spPr>
          <a:xfrm>
            <a:off x="3533696" y="3165719"/>
            <a:ext cx="1992028" cy="1935113"/>
          </a:xfrm>
          <a:prstGeom prst="rect">
            <a:avLst/>
          </a:prstGeom>
          <a:noFill/>
          <a:ln>
            <a:noFill/>
          </a:ln>
        </p:spPr>
      </p:pic>
      <p:pic>
        <p:nvPicPr>
          <p:cNvPr id="171" name="Google Shape;171;p24"/>
          <p:cNvPicPr preferRelativeResize="0"/>
          <p:nvPr/>
        </p:nvPicPr>
        <p:blipFill rotWithShape="1">
          <a:blip r:embed="rId7">
            <a:alphaModFix/>
          </a:blip>
          <a:srcRect b="0" l="0" r="0" t="0"/>
          <a:stretch/>
        </p:blipFill>
        <p:spPr>
          <a:xfrm>
            <a:off x="6640507" y="3165719"/>
            <a:ext cx="1924733" cy="18747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